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929" r:id="rId2"/>
  </p:sldMasterIdLst>
  <p:notesMasterIdLst>
    <p:notesMasterId r:id="rId25"/>
  </p:notesMasterIdLst>
  <p:handoutMasterIdLst>
    <p:handoutMasterId r:id="rId26"/>
  </p:handoutMasterIdLst>
  <p:sldIdLst>
    <p:sldId id="390" r:id="rId3"/>
    <p:sldId id="414" r:id="rId4"/>
    <p:sldId id="392" r:id="rId5"/>
    <p:sldId id="415" r:id="rId6"/>
    <p:sldId id="426" r:id="rId7"/>
    <p:sldId id="427" r:id="rId8"/>
    <p:sldId id="428" r:id="rId9"/>
    <p:sldId id="422" r:id="rId10"/>
    <p:sldId id="423" r:id="rId11"/>
    <p:sldId id="424" r:id="rId12"/>
    <p:sldId id="432" r:id="rId13"/>
    <p:sldId id="425" r:id="rId14"/>
    <p:sldId id="429" r:id="rId15"/>
    <p:sldId id="430" r:id="rId16"/>
    <p:sldId id="418" r:id="rId17"/>
    <p:sldId id="433" r:id="rId18"/>
    <p:sldId id="441" r:id="rId19"/>
    <p:sldId id="442" r:id="rId20"/>
    <p:sldId id="419" r:id="rId21"/>
    <p:sldId id="420" r:id="rId22"/>
    <p:sldId id="421" r:id="rId23"/>
    <p:sldId id="448" r:id="rId24"/>
  </p:sldIdLst>
  <p:sldSz cx="9906000" cy="6858000" type="A4"/>
  <p:notesSz cx="6797675" cy="9928225"/>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lo Muzi" initials="D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a:srgbClr val="CC00FF"/>
    <a:srgbClr val="CC3399"/>
    <a:srgbClr val="FF0000"/>
    <a:srgbClr val="001C2E"/>
    <a:srgbClr val="00202E"/>
    <a:srgbClr val="00161A"/>
    <a:srgbClr val="001A16"/>
    <a:srgbClr val="BAB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78" autoAdjust="0"/>
    <p:restoredTop sz="93867" autoAdjust="0"/>
  </p:normalViewPr>
  <p:slideViewPr>
    <p:cSldViewPr snapToGrid="0">
      <p:cViewPr>
        <p:scale>
          <a:sx n="130" d="100"/>
          <a:sy n="130" d="100"/>
        </p:scale>
        <p:origin x="-72" y="108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7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LIDT comparison of various </a:t>
            </a:r>
            <a:r>
              <a:rPr lang="en-GB" dirty="0" smtClean="0"/>
              <a:t>AR </a:t>
            </a:r>
            <a:r>
              <a:rPr lang="en-GB" dirty="0"/>
              <a:t>coating </a:t>
            </a:r>
            <a:r>
              <a:rPr lang="en-GB" dirty="0" smtClean="0"/>
              <a:t>runs from baseline supplier</a:t>
            </a:r>
            <a:endParaRPr lang="en-GB" dirty="0"/>
          </a:p>
        </c:rich>
      </c:tx>
      <c:layout>
        <c:manualLayout>
          <c:xMode val="edge"/>
          <c:yMode val="edge"/>
          <c:x val="9.1410670504137106E-2"/>
          <c:y val="2.2472143720860586E-2"/>
        </c:manualLayout>
      </c:layout>
      <c:overlay val="0"/>
    </c:title>
    <c:autoTitleDeleted val="0"/>
    <c:plotArea>
      <c:layout/>
      <c:barChart>
        <c:barDir val="col"/>
        <c:grouping val="clustered"/>
        <c:varyColors val="0"/>
        <c:ser>
          <c:idx val="0"/>
          <c:order val="0"/>
          <c:invertIfNegative val="0"/>
          <c:cat>
            <c:strRef>
              <c:f>Sheet1!$B$2:$B$16</c:f>
              <c:strCache>
                <c:ptCount val="15"/>
                <c:pt idx="0">
                  <c:v>05039M2</c:v>
                </c:pt>
                <c:pt idx="1">
                  <c:v>05029M4</c:v>
                </c:pt>
                <c:pt idx="2">
                  <c:v>16119M1</c:v>
                </c:pt>
                <c:pt idx="3">
                  <c:v>16119M1</c:v>
                </c:pt>
                <c:pt idx="4">
                  <c:v>20029M2</c:v>
                </c:pt>
                <c:pt idx="5">
                  <c:v>05039M2</c:v>
                </c:pt>
                <c:pt idx="6">
                  <c:v>19029M3</c:v>
                </c:pt>
                <c:pt idx="7">
                  <c:v>28010M3-300</c:v>
                </c:pt>
                <c:pt idx="8">
                  <c:v>28010M3-500</c:v>
                </c:pt>
                <c:pt idx="9">
                  <c:v>05039M1</c:v>
                </c:pt>
                <c:pt idx="10">
                  <c:v>05039M1</c:v>
                </c:pt>
                <c:pt idx="11">
                  <c:v>19029M4</c:v>
                </c:pt>
                <c:pt idx="12">
                  <c:v>23119M1</c:v>
                </c:pt>
                <c:pt idx="13">
                  <c:v>19029M4</c:v>
                </c:pt>
                <c:pt idx="14">
                  <c:v>19029M3</c:v>
                </c:pt>
              </c:strCache>
            </c:strRef>
          </c:cat>
          <c:val>
            <c:numRef>
              <c:f>Sheet1!$C$2:$C$16</c:f>
              <c:numCache>
                <c:formatCode>General</c:formatCode>
                <c:ptCount val="15"/>
                <c:pt idx="0">
                  <c:v>3.11</c:v>
                </c:pt>
                <c:pt idx="1">
                  <c:v>3.68</c:v>
                </c:pt>
                <c:pt idx="2">
                  <c:v>6.5</c:v>
                </c:pt>
                <c:pt idx="3">
                  <c:v>5.7</c:v>
                </c:pt>
                <c:pt idx="4">
                  <c:v>5.0999999999999996</c:v>
                </c:pt>
                <c:pt idx="5">
                  <c:v>6.27</c:v>
                </c:pt>
                <c:pt idx="6">
                  <c:v>6.51</c:v>
                </c:pt>
                <c:pt idx="7">
                  <c:v>12.2</c:v>
                </c:pt>
                <c:pt idx="8">
                  <c:v>8.5</c:v>
                </c:pt>
                <c:pt idx="9">
                  <c:v>3.6</c:v>
                </c:pt>
                <c:pt idx="10">
                  <c:v>3.8</c:v>
                </c:pt>
                <c:pt idx="11">
                  <c:v>3.1</c:v>
                </c:pt>
                <c:pt idx="12">
                  <c:v>4.0999999999999996</c:v>
                </c:pt>
                <c:pt idx="13">
                  <c:v>3.4</c:v>
                </c:pt>
                <c:pt idx="14">
                  <c:v>3.75</c:v>
                </c:pt>
              </c:numCache>
            </c:numRef>
          </c:val>
        </c:ser>
        <c:ser>
          <c:idx val="1"/>
          <c:order val="1"/>
          <c:invertIfNegative val="0"/>
          <c:cat>
            <c:strRef>
              <c:f>Sheet1!$B$2:$B$16</c:f>
              <c:strCache>
                <c:ptCount val="15"/>
                <c:pt idx="0">
                  <c:v>05039M2</c:v>
                </c:pt>
                <c:pt idx="1">
                  <c:v>05029M4</c:v>
                </c:pt>
                <c:pt idx="2">
                  <c:v>16119M1</c:v>
                </c:pt>
                <c:pt idx="3">
                  <c:v>16119M1</c:v>
                </c:pt>
                <c:pt idx="4">
                  <c:v>20029M2</c:v>
                </c:pt>
                <c:pt idx="5">
                  <c:v>05039M2</c:v>
                </c:pt>
                <c:pt idx="6">
                  <c:v>19029M3</c:v>
                </c:pt>
                <c:pt idx="7">
                  <c:v>28010M3-300</c:v>
                </c:pt>
                <c:pt idx="8">
                  <c:v>28010M3-500</c:v>
                </c:pt>
                <c:pt idx="9">
                  <c:v>05039M1</c:v>
                </c:pt>
                <c:pt idx="10">
                  <c:v>05039M1</c:v>
                </c:pt>
                <c:pt idx="11">
                  <c:v>19029M4</c:v>
                </c:pt>
                <c:pt idx="12">
                  <c:v>23119M1</c:v>
                </c:pt>
                <c:pt idx="13">
                  <c:v>19029M4</c:v>
                </c:pt>
                <c:pt idx="14">
                  <c:v>19029M3</c:v>
                </c:pt>
              </c:strCache>
            </c:strRef>
          </c:cat>
          <c:val>
            <c:numRef>
              <c:f>Sheet1!$D$2:$D$16</c:f>
              <c:numCache>
                <c:formatCode>General</c:formatCode>
                <c:ptCount val="15"/>
                <c:pt idx="0">
                  <c:v>1.98</c:v>
                </c:pt>
                <c:pt idx="1">
                  <c:v>3.13</c:v>
                </c:pt>
                <c:pt idx="2">
                  <c:v>5.43</c:v>
                </c:pt>
                <c:pt idx="3">
                  <c:v>5.15</c:v>
                </c:pt>
                <c:pt idx="4">
                  <c:v>4.74</c:v>
                </c:pt>
                <c:pt idx="5">
                  <c:v>5.77</c:v>
                </c:pt>
                <c:pt idx="6">
                  <c:v>6.09</c:v>
                </c:pt>
                <c:pt idx="7">
                  <c:v>11.12</c:v>
                </c:pt>
                <c:pt idx="8">
                  <c:v>7.54</c:v>
                </c:pt>
                <c:pt idx="9">
                  <c:v>1.03</c:v>
                </c:pt>
                <c:pt idx="10">
                  <c:v>1.99</c:v>
                </c:pt>
                <c:pt idx="11">
                  <c:v>1.17</c:v>
                </c:pt>
                <c:pt idx="12">
                  <c:v>2.63</c:v>
                </c:pt>
                <c:pt idx="13">
                  <c:v>1.27</c:v>
                </c:pt>
                <c:pt idx="14">
                  <c:v>3.4</c:v>
                </c:pt>
              </c:numCache>
            </c:numRef>
          </c:val>
        </c:ser>
        <c:dLbls>
          <c:showLegendKey val="0"/>
          <c:showVal val="0"/>
          <c:showCatName val="0"/>
          <c:showSerName val="0"/>
          <c:showPercent val="0"/>
          <c:showBubbleSize val="0"/>
        </c:dLbls>
        <c:gapWidth val="150"/>
        <c:axId val="54033792"/>
        <c:axId val="55690368"/>
      </c:barChart>
      <c:catAx>
        <c:axId val="54033792"/>
        <c:scaling>
          <c:orientation val="minMax"/>
        </c:scaling>
        <c:delete val="0"/>
        <c:axPos val="b"/>
        <c:majorTickMark val="none"/>
        <c:minorTickMark val="none"/>
        <c:tickLblPos val="nextTo"/>
        <c:crossAx val="55690368"/>
        <c:crosses val="autoZero"/>
        <c:auto val="1"/>
        <c:lblAlgn val="ctr"/>
        <c:lblOffset val="100"/>
        <c:noMultiLvlLbl val="0"/>
      </c:catAx>
      <c:valAx>
        <c:axId val="55690368"/>
        <c:scaling>
          <c:orientation val="minMax"/>
        </c:scaling>
        <c:delete val="0"/>
        <c:axPos val="l"/>
        <c:majorGridlines/>
        <c:title>
          <c:tx>
            <c:rich>
              <a:bodyPr/>
              <a:lstStyle/>
              <a:p>
                <a:pPr>
                  <a:defRPr/>
                </a:pPr>
                <a:r>
                  <a:rPr lang="en-GB"/>
                  <a:t>LIDT (J/cm^2)</a:t>
                </a:r>
              </a:p>
            </c:rich>
          </c:tx>
          <c:layout/>
          <c:overlay val="0"/>
        </c:title>
        <c:numFmt formatCode="General" sourceLinked="1"/>
        <c:majorTickMark val="none"/>
        <c:minorTickMark val="none"/>
        <c:tickLblPos val="nextTo"/>
        <c:crossAx val="5403379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1" y="1"/>
            <a:ext cx="2946275" cy="495055"/>
          </a:xfrm>
          <a:prstGeom prst="rect">
            <a:avLst/>
          </a:prstGeom>
          <a:noFill/>
          <a:ln w="9525">
            <a:noFill/>
            <a:miter lim="800000"/>
            <a:headEnd/>
            <a:tailEnd/>
          </a:ln>
        </p:spPr>
        <p:txBody>
          <a:bodyPr vert="horz" wrap="square" lIns="90856" tIns="45428" rIns="90856" bIns="45428" numCol="1" anchor="t" anchorCtr="0" compatLnSpc="1">
            <a:prstTxWarp prst="textNoShape">
              <a:avLst/>
            </a:prstTxWarp>
          </a:bodyPr>
          <a:lstStyle>
            <a:lvl1pPr defTabSz="908050">
              <a:defRPr sz="1100">
                <a:latin typeface="Arial" charset="0"/>
              </a:defRPr>
            </a:lvl1pPr>
          </a:lstStyle>
          <a:p>
            <a:pPr>
              <a:defRPr/>
            </a:pPr>
            <a:endParaRPr lang="it-IT"/>
          </a:p>
        </p:txBody>
      </p:sp>
      <p:sp>
        <p:nvSpPr>
          <p:cNvPr id="628739" name="Rectangle 3"/>
          <p:cNvSpPr>
            <a:spLocks noGrp="1" noChangeArrowheads="1"/>
          </p:cNvSpPr>
          <p:nvPr>
            <p:ph type="dt" sz="quarter" idx="1"/>
          </p:nvPr>
        </p:nvSpPr>
        <p:spPr bwMode="auto">
          <a:xfrm>
            <a:off x="3851400" y="1"/>
            <a:ext cx="2944736" cy="495055"/>
          </a:xfrm>
          <a:prstGeom prst="rect">
            <a:avLst/>
          </a:prstGeom>
          <a:noFill/>
          <a:ln w="9525">
            <a:noFill/>
            <a:miter lim="800000"/>
            <a:headEnd/>
            <a:tailEnd/>
          </a:ln>
        </p:spPr>
        <p:txBody>
          <a:bodyPr vert="horz" wrap="square" lIns="90856" tIns="45428" rIns="90856" bIns="45428" numCol="1" anchor="t" anchorCtr="0" compatLnSpc="1">
            <a:prstTxWarp prst="textNoShape">
              <a:avLst/>
            </a:prstTxWarp>
          </a:bodyPr>
          <a:lstStyle>
            <a:lvl1pPr algn="r" defTabSz="908050">
              <a:defRPr sz="1100">
                <a:latin typeface="Arial" charset="0"/>
              </a:defRPr>
            </a:lvl1pPr>
          </a:lstStyle>
          <a:p>
            <a:pPr>
              <a:defRPr/>
            </a:pPr>
            <a:endParaRPr lang="it-IT"/>
          </a:p>
        </p:txBody>
      </p:sp>
      <p:sp>
        <p:nvSpPr>
          <p:cNvPr id="628740" name="Rectangle 4"/>
          <p:cNvSpPr>
            <a:spLocks noGrp="1" noChangeArrowheads="1"/>
          </p:cNvSpPr>
          <p:nvPr>
            <p:ph type="ftr" sz="quarter" idx="2"/>
          </p:nvPr>
        </p:nvSpPr>
        <p:spPr bwMode="auto">
          <a:xfrm>
            <a:off x="1" y="9431475"/>
            <a:ext cx="2946275" cy="495055"/>
          </a:xfrm>
          <a:prstGeom prst="rect">
            <a:avLst/>
          </a:prstGeom>
          <a:noFill/>
          <a:ln w="9525">
            <a:noFill/>
            <a:miter lim="800000"/>
            <a:headEnd/>
            <a:tailEnd/>
          </a:ln>
        </p:spPr>
        <p:txBody>
          <a:bodyPr vert="horz" wrap="square" lIns="90856" tIns="45428" rIns="90856" bIns="45428" numCol="1" anchor="b" anchorCtr="0" compatLnSpc="1">
            <a:prstTxWarp prst="textNoShape">
              <a:avLst/>
            </a:prstTxWarp>
          </a:bodyPr>
          <a:lstStyle>
            <a:lvl1pPr defTabSz="908050">
              <a:defRPr sz="1100">
                <a:latin typeface="Arial" charset="0"/>
              </a:defRPr>
            </a:lvl1pPr>
          </a:lstStyle>
          <a:p>
            <a:pPr>
              <a:defRPr/>
            </a:pPr>
            <a:endParaRPr lang="it-IT"/>
          </a:p>
        </p:txBody>
      </p:sp>
      <p:sp>
        <p:nvSpPr>
          <p:cNvPr id="628741" name="Rectangle 5"/>
          <p:cNvSpPr>
            <a:spLocks noGrp="1" noChangeArrowheads="1"/>
          </p:cNvSpPr>
          <p:nvPr>
            <p:ph type="sldNum" sz="quarter" idx="3"/>
          </p:nvPr>
        </p:nvSpPr>
        <p:spPr bwMode="auto">
          <a:xfrm>
            <a:off x="3851400" y="9431475"/>
            <a:ext cx="2944736" cy="495055"/>
          </a:xfrm>
          <a:prstGeom prst="rect">
            <a:avLst/>
          </a:prstGeom>
          <a:noFill/>
          <a:ln w="9525">
            <a:noFill/>
            <a:miter lim="800000"/>
            <a:headEnd/>
            <a:tailEnd/>
          </a:ln>
        </p:spPr>
        <p:txBody>
          <a:bodyPr vert="horz" wrap="square" lIns="90856" tIns="45428" rIns="90856" bIns="45428" numCol="1" anchor="b" anchorCtr="0" compatLnSpc="1">
            <a:prstTxWarp prst="textNoShape">
              <a:avLst/>
            </a:prstTxWarp>
          </a:bodyPr>
          <a:lstStyle>
            <a:lvl1pPr algn="r" defTabSz="908050">
              <a:defRPr sz="1100">
                <a:latin typeface="Arial" charset="0"/>
              </a:defRPr>
            </a:lvl1pPr>
          </a:lstStyle>
          <a:p>
            <a:pPr>
              <a:defRPr/>
            </a:pPr>
            <a:fld id="{E2268331-58B0-40F1-B8FF-A8941BBBC40B}" type="slidenum">
              <a:rPr lang="it-IT"/>
              <a:pPr>
                <a:defRPr/>
              </a:pPr>
              <a:t>‹N°›</a:t>
            </a:fld>
            <a:endParaRPr lang="it-IT"/>
          </a:p>
        </p:txBody>
      </p:sp>
    </p:spTree>
    <p:extLst>
      <p:ext uri="{BB962C8B-B14F-4D97-AF65-F5344CB8AC3E}">
        <p14:creationId xmlns:p14="http://schemas.microsoft.com/office/powerpoint/2010/main" val="1097205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20107" cy="517096"/>
          </a:xfrm>
          <a:prstGeom prst="rect">
            <a:avLst/>
          </a:prstGeom>
          <a:noFill/>
          <a:ln w="9525">
            <a:noFill/>
            <a:miter lim="800000"/>
            <a:headEnd/>
            <a:tailEnd/>
          </a:ln>
          <a:effectLst/>
        </p:spPr>
        <p:txBody>
          <a:bodyPr vert="horz" wrap="square" lIns="87554" tIns="43777" rIns="87554" bIns="43777" numCol="1" anchor="t" anchorCtr="0" compatLnSpc="1">
            <a:prstTxWarp prst="textNoShape">
              <a:avLst/>
            </a:prstTxWarp>
          </a:bodyPr>
          <a:lstStyle>
            <a:lvl1pPr defTabSz="876300">
              <a:defRPr sz="1100"/>
            </a:lvl1pPr>
          </a:lstStyle>
          <a:p>
            <a:pPr>
              <a:defRPr/>
            </a:pPr>
            <a:endParaRPr lang="en-US"/>
          </a:p>
        </p:txBody>
      </p:sp>
      <p:sp>
        <p:nvSpPr>
          <p:cNvPr id="58371" name="Rectangle 3"/>
          <p:cNvSpPr>
            <a:spLocks noGrp="1" noChangeArrowheads="1"/>
          </p:cNvSpPr>
          <p:nvPr>
            <p:ph type="dt" idx="1"/>
          </p:nvPr>
        </p:nvSpPr>
        <p:spPr bwMode="auto">
          <a:xfrm>
            <a:off x="3866794" y="0"/>
            <a:ext cx="2918567" cy="517096"/>
          </a:xfrm>
          <a:prstGeom prst="rect">
            <a:avLst/>
          </a:prstGeom>
          <a:noFill/>
          <a:ln w="9525">
            <a:noFill/>
            <a:miter lim="800000"/>
            <a:headEnd/>
            <a:tailEnd/>
          </a:ln>
          <a:effectLst/>
        </p:spPr>
        <p:txBody>
          <a:bodyPr vert="horz" wrap="square" lIns="87554" tIns="43777" rIns="87554" bIns="43777" numCol="1" anchor="t" anchorCtr="0" compatLnSpc="1">
            <a:prstTxWarp prst="textNoShape">
              <a:avLst/>
            </a:prstTxWarp>
          </a:bodyPr>
          <a:lstStyle>
            <a:lvl1pPr algn="r" defTabSz="876300">
              <a:defRPr sz="1100"/>
            </a:lvl1pPr>
          </a:lstStyle>
          <a:p>
            <a:pPr>
              <a:defRPr/>
            </a:pPr>
            <a:fld id="{60BCB333-1B70-4A64-985E-8230BE313933}" type="datetimeFigureOut">
              <a:rPr lang="en-US"/>
              <a:pPr>
                <a:defRPr/>
              </a:pPr>
              <a:t>10/16/2012</a:t>
            </a:fld>
            <a:endParaRPr lang="en-US"/>
          </a:p>
        </p:txBody>
      </p:sp>
      <p:sp>
        <p:nvSpPr>
          <p:cNvPr id="32772" name="Rectangle 4"/>
          <p:cNvSpPr>
            <a:spLocks noGrp="1" noRot="1" noChangeAspect="1" noChangeArrowheads="1" noTextEdit="1"/>
          </p:cNvSpPr>
          <p:nvPr>
            <p:ph type="sldImg" idx="2"/>
          </p:nvPr>
        </p:nvSpPr>
        <p:spPr bwMode="auto">
          <a:xfrm>
            <a:off x="760413" y="739775"/>
            <a:ext cx="5337175"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4339" y="4730148"/>
            <a:ext cx="5033604" cy="4436846"/>
          </a:xfrm>
          <a:prstGeom prst="rect">
            <a:avLst/>
          </a:prstGeom>
          <a:noFill/>
          <a:ln w="9525">
            <a:noFill/>
            <a:miter lim="800000"/>
            <a:headEnd/>
            <a:tailEnd/>
          </a:ln>
          <a:effectLst/>
        </p:spPr>
        <p:txBody>
          <a:bodyPr vert="horz" wrap="square" lIns="87554" tIns="43777" rIns="87554" bIns="437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1" y="9461993"/>
            <a:ext cx="2920107" cy="442497"/>
          </a:xfrm>
          <a:prstGeom prst="rect">
            <a:avLst/>
          </a:prstGeom>
          <a:noFill/>
          <a:ln w="9525">
            <a:noFill/>
            <a:miter lim="800000"/>
            <a:headEnd/>
            <a:tailEnd/>
          </a:ln>
          <a:effectLst/>
        </p:spPr>
        <p:txBody>
          <a:bodyPr vert="horz" wrap="square" lIns="87554" tIns="43777" rIns="87554" bIns="43777" numCol="1" anchor="b" anchorCtr="0" compatLnSpc="1">
            <a:prstTxWarp prst="textNoShape">
              <a:avLst/>
            </a:prstTxWarp>
          </a:bodyPr>
          <a:lstStyle>
            <a:lvl1pPr defTabSz="876300">
              <a:defRPr sz="1100"/>
            </a:lvl1pPr>
          </a:lstStyle>
          <a:p>
            <a:pPr>
              <a:defRPr/>
            </a:pPr>
            <a:endParaRPr lang="en-US"/>
          </a:p>
        </p:txBody>
      </p:sp>
      <p:sp>
        <p:nvSpPr>
          <p:cNvPr id="58375" name="Rectangle 7"/>
          <p:cNvSpPr>
            <a:spLocks noGrp="1" noChangeArrowheads="1"/>
          </p:cNvSpPr>
          <p:nvPr>
            <p:ph type="sldNum" sz="quarter" idx="5"/>
          </p:nvPr>
        </p:nvSpPr>
        <p:spPr bwMode="auto">
          <a:xfrm>
            <a:off x="3866794" y="9461993"/>
            <a:ext cx="2918567" cy="442497"/>
          </a:xfrm>
          <a:prstGeom prst="rect">
            <a:avLst/>
          </a:prstGeom>
          <a:noFill/>
          <a:ln w="9525">
            <a:noFill/>
            <a:miter lim="800000"/>
            <a:headEnd/>
            <a:tailEnd/>
          </a:ln>
          <a:effectLst/>
        </p:spPr>
        <p:txBody>
          <a:bodyPr vert="horz" wrap="square" lIns="87554" tIns="43777" rIns="87554" bIns="43777" numCol="1" anchor="b" anchorCtr="0" compatLnSpc="1">
            <a:prstTxWarp prst="textNoShape">
              <a:avLst/>
            </a:prstTxWarp>
          </a:bodyPr>
          <a:lstStyle>
            <a:lvl1pPr algn="r" defTabSz="876300">
              <a:defRPr sz="1100"/>
            </a:lvl1pPr>
          </a:lstStyle>
          <a:p>
            <a:pPr>
              <a:defRPr/>
            </a:pPr>
            <a:fld id="{4BC7E2BC-5962-4C54-9C86-C12ED33EADA3}" type="slidenum">
              <a:rPr lang="en-US"/>
              <a:pPr>
                <a:defRPr/>
              </a:pPr>
              <a:t>‹N°›</a:t>
            </a:fld>
            <a:endParaRPr lang="en-US"/>
          </a:p>
        </p:txBody>
      </p:sp>
    </p:spTree>
    <p:extLst>
      <p:ext uri="{BB962C8B-B14F-4D97-AF65-F5344CB8AC3E}">
        <p14:creationId xmlns:p14="http://schemas.microsoft.com/office/powerpoint/2010/main" val="4262700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err="1" smtClean="0"/>
              <a:t>investiagtion</a:t>
            </a:r>
            <a:r>
              <a:rPr lang="en-GB" dirty="0" smtClean="0"/>
              <a:t>”</a:t>
            </a:r>
            <a:r>
              <a:rPr lang="en-GB" baseline="0" dirty="0" smtClean="0"/>
              <a:t> to “investigations”</a:t>
            </a:r>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7</a:t>
            </a:fld>
            <a:endParaRPr lang="en-US"/>
          </a:p>
        </p:txBody>
      </p:sp>
    </p:spTree>
    <p:extLst>
      <p:ext uri="{BB962C8B-B14F-4D97-AF65-F5344CB8AC3E}">
        <p14:creationId xmlns:p14="http://schemas.microsoft.com/office/powerpoint/2010/main" val="156714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10</a:t>
            </a:fld>
            <a:endParaRPr lang="en-US"/>
          </a:p>
        </p:txBody>
      </p:sp>
    </p:spTree>
    <p:extLst>
      <p:ext uri="{BB962C8B-B14F-4D97-AF65-F5344CB8AC3E}">
        <p14:creationId xmlns:p14="http://schemas.microsoft.com/office/powerpoint/2010/main" val="15543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12</a:t>
            </a:fld>
            <a:endParaRPr lang="en-US"/>
          </a:p>
        </p:txBody>
      </p:sp>
    </p:spTree>
    <p:extLst>
      <p:ext uri="{BB962C8B-B14F-4D97-AF65-F5344CB8AC3E}">
        <p14:creationId xmlns:p14="http://schemas.microsoft.com/office/powerpoint/2010/main" val="107136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16</a:t>
            </a:fld>
            <a:endParaRPr lang="en-US"/>
          </a:p>
        </p:txBody>
      </p:sp>
    </p:spTree>
    <p:extLst>
      <p:ext uri="{BB962C8B-B14F-4D97-AF65-F5344CB8AC3E}">
        <p14:creationId xmlns:p14="http://schemas.microsoft.com/office/powerpoint/2010/main" val="219683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18</a:t>
            </a:fld>
            <a:endParaRPr lang="en-US"/>
          </a:p>
        </p:txBody>
      </p:sp>
    </p:spTree>
    <p:extLst>
      <p:ext uri="{BB962C8B-B14F-4D97-AF65-F5344CB8AC3E}">
        <p14:creationId xmlns:p14="http://schemas.microsoft.com/office/powerpoint/2010/main" val="26507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19</a:t>
            </a:fld>
            <a:endParaRPr lang="en-US"/>
          </a:p>
        </p:txBody>
      </p:sp>
    </p:spTree>
    <p:extLst>
      <p:ext uri="{BB962C8B-B14F-4D97-AF65-F5344CB8AC3E}">
        <p14:creationId xmlns:p14="http://schemas.microsoft.com/office/powerpoint/2010/main" val="205834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C7E2BC-5962-4C54-9C86-C12ED33EADA3}" type="slidenum">
              <a:rPr lang="en-US" smtClean="0"/>
              <a:pPr>
                <a:defRPr/>
              </a:pPr>
              <a:t>22</a:t>
            </a:fld>
            <a:endParaRPr lang="en-US"/>
          </a:p>
        </p:txBody>
      </p:sp>
    </p:spTree>
    <p:extLst>
      <p:ext uri="{BB962C8B-B14F-4D97-AF65-F5344CB8AC3E}">
        <p14:creationId xmlns:p14="http://schemas.microsoft.com/office/powerpoint/2010/main" val="351918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Page </a:t>
            </a:r>
            <a:fld id="{55DD7E07-BF95-4DFF-BC2C-E1E012E4BF1C}" type="slidenum">
              <a:rPr lang="it-IT"/>
              <a:pPr>
                <a:defRPr/>
              </a:pPr>
              <a:t>‹N°›</a:t>
            </a:fld>
            <a:endParaRPr lang="it-IT"/>
          </a:p>
        </p:txBody>
      </p:sp>
    </p:spTree>
    <p:extLst>
      <p:ext uri="{BB962C8B-B14F-4D97-AF65-F5344CB8AC3E}">
        <p14:creationId xmlns:p14="http://schemas.microsoft.com/office/powerpoint/2010/main" val="350451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Page </a:t>
            </a:r>
            <a:fld id="{26B695CA-CFE3-4448-9147-5682D18B6D33}" type="slidenum">
              <a:rPr lang="it-IT"/>
              <a:pPr>
                <a:defRPr/>
              </a:pPr>
              <a:t>‹N°›</a:t>
            </a:fld>
            <a:endParaRPr lang="it-IT"/>
          </a:p>
        </p:txBody>
      </p:sp>
    </p:spTree>
    <p:extLst>
      <p:ext uri="{BB962C8B-B14F-4D97-AF65-F5344CB8AC3E}">
        <p14:creationId xmlns:p14="http://schemas.microsoft.com/office/powerpoint/2010/main" val="167584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73675" y="4354515"/>
            <a:ext cx="1539875" cy="1684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4051" y="4354515"/>
            <a:ext cx="4467225" cy="1684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Page </a:t>
            </a:r>
            <a:fld id="{E64F8546-29F3-4656-925E-4CAF4AEF853D}" type="slidenum">
              <a:rPr lang="it-IT"/>
              <a:pPr>
                <a:defRPr/>
              </a:pPr>
              <a:t>‹N°›</a:t>
            </a:fld>
            <a:endParaRPr lang="it-IT"/>
          </a:p>
        </p:txBody>
      </p:sp>
    </p:spTree>
    <p:extLst>
      <p:ext uri="{BB962C8B-B14F-4D97-AF65-F5344CB8AC3E}">
        <p14:creationId xmlns:p14="http://schemas.microsoft.com/office/powerpoint/2010/main" val="134468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6467475"/>
            <a:ext cx="9901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PPT_Header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906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eolus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875" y="231775"/>
            <a:ext cx="2282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0" name="Rectangle 10"/>
          <p:cNvSpPr>
            <a:spLocks noGrp="1" noChangeArrowheads="1"/>
          </p:cNvSpPr>
          <p:nvPr>
            <p:ph type="subTitle" idx="1"/>
          </p:nvPr>
        </p:nvSpPr>
        <p:spPr>
          <a:xfrm>
            <a:off x="1123951" y="4035425"/>
            <a:ext cx="5689600" cy="2266950"/>
          </a:xfrm>
        </p:spPr>
        <p:txBody>
          <a:bodyPr lIns="90000" tIns="36000" rIns="90000" bIns="36000"/>
          <a:lstStyle>
            <a:lvl1pPr>
              <a:lnSpc>
                <a:spcPct val="100000"/>
              </a:lnSpc>
              <a:spcBef>
                <a:spcPct val="25000"/>
              </a:spcBef>
              <a:buFontTx/>
              <a:buNone/>
              <a:defRPr sz="1800">
                <a:solidFill>
                  <a:schemeClr val="bg1"/>
                </a:solidFill>
              </a:defRPr>
            </a:lvl1pPr>
          </a:lstStyle>
          <a:p>
            <a:r>
              <a:rPr lang="it-IT" dirty="0"/>
              <a:t>Click to edit Master subtitle style</a:t>
            </a:r>
          </a:p>
          <a:p>
            <a:r>
              <a:rPr lang="it-IT" dirty="0"/>
              <a:t>And date</a:t>
            </a:r>
          </a:p>
        </p:txBody>
      </p:sp>
      <p:sp>
        <p:nvSpPr>
          <p:cNvPr id="327691" name="Rectangle 11"/>
          <p:cNvSpPr>
            <a:spLocks noGrp="1" noChangeArrowheads="1"/>
          </p:cNvSpPr>
          <p:nvPr>
            <p:ph type="ctrTitle"/>
          </p:nvPr>
        </p:nvSpPr>
        <p:spPr>
          <a:xfrm>
            <a:off x="1123951" y="2749552"/>
            <a:ext cx="7248525" cy="1279525"/>
          </a:xfrm>
        </p:spPr>
        <p:txBody>
          <a:bodyPr tIns="0" bIns="0" anchor="t"/>
          <a:lstStyle>
            <a:lvl1pPr>
              <a:lnSpc>
                <a:spcPct val="110000"/>
              </a:lnSpc>
              <a:defRPr sz="3200"/>
            </a:lvl1pPr>
          </a:lstStyle>
          <a:p>
            <a:r>
              <a:rPr lang="it-IT"/>
              <a:t>CLICK TO EDIT </a:t>
            </a:r>
            <a:br>
              <a:rPr lang="it-IT"/>
            </a:br>
            <a:r>
              <a:rPr lang="it-IT"/>
              <a:t>MASTER</a:t>
            </a:r>
          </a:p>
        </p:txBody>
      </p:sp>
      <p:sp>
        <p:nvSpPr>
          <p:cNvPr id="7" name="Rectangle 8"/>
          <p:cNvSpPr>
            <a:spLocks noGrp="1" noChangeArrowheads="1"/>
          </p:cNvSpPr>
          <p:nvPr>
            <p:ph type="ftr" sz="quarter" idx="10"/>
          </p:nvPr>
        </p:nvSpPr>
        <p:spPr>
          <a:xfrm>
            <a:off x="139497" y="6438434"/>
            <a:ext cx="6496196" cy="298450"/>
          </a:xfrm>
        </p:spPr>
        <p:txBody>
          <a:bodyPr/>
          <a:lstStyle>
            <a:lvl1pPr>
              <a:defRPr/>
            </a:lvl1pPr>
          </a:lstStyle>
          <a:p>
            <a:pPr>
              <a:defRPr/>
            </a:pPr>
            <a:r>
              <a:rPr lang="it-IT" dirty="0" smtClean="0"/>
              <a:t>Page </a:t>
            </a:r>
            <a:fld id="{876BD10F-D284-4023-A464-84E0D32583AB}" type="slidenum">
              <a:rPr lang="it-IT" smtClean="0"/>
              <a:pPr>
                <a:defRPr/>
              </a:pPr>
              <a:t>‹N°›</a:t>
            </a:fld>
            <a:r>
              <a:rPr lang="it-IT" dirty="0" smtClean="0"/>
              <a:t>				</a:t>
            </a:r>
            <a:r>
              <a:rPr lang="it-IT" dirty="0" err="1" smtClean="0"/>
              <a:t>Aeolus</a:t>
            </a:r>
            <a:r>
              <a:rPr lang="it-IT" dirty="0" smtClean="0"/>
              <a:t> Status Presentation to DOSTAG, 06/09/2012</a:t>
            </a:r>
            <a:endParaRPr lang="it-IT" dirty="0"/>
          </a:p>
        </p:txBody>
      </p:sp>
    </p:spTree>
    <p:extLst>
      <p:ext uri="{BB962C8B-B14F-4D97-AF65-F5344CB8AC3E}">
        <p14:creationId xmlns:p14="http://schemas.microsoft.com/office/powerpoint/2010/main" val="1190077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Page </a:t>
            </a:r>
            <a:fld id="{0E32B45C-C79F-4D09-B50B-D7B57F9F3C6F}" type="slidenum">
              <a:rPr lang="it-IT"/>
              <a:pPr>
                <a:defRPr/>
              </a:pPr>
              <a:t>‹N°›</a:t>
            </a:fld>
            <a:endParaRPr lang="it-IT"/>
          </a:p>
        </p:txBody>
      </p:sp>
    </p:spTree>
    <p:extLst>
      <p:ext uri="{BB962C8B-B14F-4D97-AF65-F5344CB8AC3E}">
        <p14:creationId xmlns:p14="http://schemas.microsoft.com/office/powerpoint/2010/main" val="206509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Page </a:t>
            </a:r>
            <a:fld id="{2D2569E6-1A48-4F79-84D6-7C980D9ECF45}" type="slidenum">
              <a:rPr lang="it-IT"/>
              <a:pPr>
                <a:defRPr/>
              </a:pPr>
              <a:t>‹N°›</a:t>
            </a:fld>
            <a:endParaRPr lang="it-IT"/>
          </a:p>
        </p:txBody>
      </p:sp>
    </p:spTree>
    <p:extLst>
      <p:ext uri="{BB962C8B-B14F-4D97-AF65-F5344CB8AC3E}">
        <p14:creationId xmlns:p14="http://schemas.microsoft.com/office/powerpoint/2010/main" val="32369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4050" y="4924427"/>
            <a:ext cx="3003550" cy="111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4924427"/>
            <a:ext cx="3003550" cy="111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it-IT"/>
              <a:t>Page </a:t>
            </a:r>
            <a:fld id="{3409D14E-BF63-48D1-9532-41B1A874A4A6}" type="slidenum">
              <a:rPr lang="it-IT"/>
              <a:pPr>
                <a:defRPr/>
              </a:pPr>
              <a:t>‹N°›</a:t>
            </a:fld>
            <a:endParaRPr lang="it-IT"/>
          </a:p>
        </p:txBody>
      </p:sp>
    </p:spTree>
    <p:extLst>
      <p:ext uri="{BB962C8B-B14F-4D97-AF65-F5344CB8AC3E}">
        <p14:creationId xmlns:p14="http://schemas.microsoft.com/office/powerpoint/2010/main" val="366382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it-IT"/>
              <a:t>Page </a:t>
            </a:r>
            <a:fld id="{E1FC6991-BB06-4E74-9EA0-593CC68FBF33}" type="slidenum">
              <a:rPr lang="it-IT"/>
              <a:pPr>
                <a:defRPr/>
              </a:pPr>
              <a:t>‹N°›</a:t>
            </a:fld>
            <a:endParaRPr lang="it-IT"/>
          </a:p>
        </p:txBody>
      </p:sp>
    </p:spTree>
    <p:extLst>
      <p:ext uri="{BB962C8B-B14F-4D97-AF65-F5344CB8AC3E}">
        <p14:creationId xmlns:p14="http://schemas.microsoft.com/office/powerpoint/2010/main" val="243730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it-IT"/>
              <a:t>Page </a:t>
            </a:r>
            <a:fld id="{37424E5C-A816-4AF3-BACA-66C6BDA31D4B}" type="slidenum">
              <a:rPr lang="it-IT"/>
              <a:pPr>
                <a:defRPr/>
              </a:pPr>
              <a:t>‹N°›</a:t>
            </a:fld>
            <a:endParaRPr lang="it-IT"/>
          </a:p>
        </p:txBody>
      </p:sp>
    </p:spTree>
    <p:extLst>
      <p:ext uri="{BB962C8B-B14F-4D97-AF65-F5344CB8AC3E}">
        <p14:creationId xmlns:p14="http://schemas.microsoft.com/office/powerpoint/2010/main" val="2068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Page </a:t>
            </a:r>
            <a:fld id="{E797DEA5-DA5D-4685-AE83-F9D8219485F3}" type="slidenum">
              <a:rPr lang="it-IT"/>
              <a:pPr>
                <a:defRPr/>
              </a:pPr>
              <a:t>‹N°›</a:t>
            </a:fld>
            <a:endParaRPr lang="it-IT"/>
          </a:p>
        </p:txBody>
      </p:sp>
    </p:spTree>
    <p:extLst>
      <p:ext uri="{BB962C8B-B14F-4D97-AF65-F5344CB8AC3E}">
        <p14:creationId xmlns:p14="http://schemas.microsoft.com/office/powerpoint/2010/main" val="95670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Page </a:t>
            </a:r>
            <a:fld id="{C0A04E16-BDB9-4EEB-BC04-6156206E5BCC}" type="slidenum">
              <a:rPr lang="it-IT"/>
              <a:pPr>
                <a:defRPr/>
              </a:pPr>
              <a:t>‹N°›</a:t>
            </a:fld>
            <a:endParaRPr lang="it-IT"/>
          </a:p>
        </p:txBody>
      </p:sp>
    </p:spTree>
    <p:extLst>
      <p:ext uri="{BB962C8B-B14F-4D97-AF65-F5344CB8AC3E}">
        <p14:creationId xmlns:p14="http://schemas.microsoft.com/office/powerpoint/2010/main" val="110985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Page </a:t>
            </a:r>
            <a:fld id="{D7BFF977-3491-49A3-95AC-EC1BC5105E5C}" type="slidenum">
              <a:rPr lang="it-IT"/>
              <a:pPr>
                <a:defRPr/>
              </a:pPr>
              <a:t>‹N°›</a:t>
            </a:fld>
            <a:endParaRPr lang="it-IT"/>
          </a:p>
        </p:txBody>
      </p:sp>
    </p:spTree>
    <p:extLst>
      <p:ext uri="{BB962C8B-B14F-4D97-AF65-F5344CB8AC3E}">
        <p14:creationId xmlns:p14="http://schemas.microsoft.com/office/powerpoint/2010/main" val="104763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signatu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6327775"/>
            <a:ext cx="9901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PPT_Header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06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bwMode="auto">
          <a:xfrm>
            <a:off x="708025" y="4354513"/>
            <a:ext cx="4594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36000" tIns="3600" rIns="36000" bIns="3600" numCol="1" anchor="t" anchorCtr="0" compatLnSpc="1">
            <a:prstTxWarp prst="textNoShape">
              <a:avLst/>
            </a:prstTxWarp>
          </a:bodyPr>
          <a:lstStyle/>
          <a:p>
            <a:pPr lvl="0"/>
            <a:r>
              <a:rPr lang="en-US" smtClean="0"/>
              <a:t>Click to edit Master title style</a:t>
            </a:r>
            <a:endParaRPr lang="it-IT" smtClean="0"/>
          </a:p>
        </p:txBody>
      </p:sp>
      <p:sp>
        <p:nvSpPr>
          <p:cNvPr id="1029" name="Rectangle 10"/>
          <p:cNvSpPr>
            <a:spLocks noGrp="1" noChangeArrowheads="1"/>
          </p:cNvSpPr>
          <p:nvPr>
            <p:ph type="body" idx="1"/>
          </p:nvPr>
        </p:nvSpPr>
        <p:spPr bwMode="auto">
          <a:xfrm>
            <a:off x="708025" y="4924425"/>
            <a:ext cx="66738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 rIns="36000" bIns="3600" numCol="1" anchor="b"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pic>
        <p:nvPicPr>
          <p:cNvPr id="1030" name="Picture 17" descr="EO_Aeolus_RGB"/>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2563"/>
            <a:ext cx="141763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4" name="Rectangle 8"/>
          <p:cNvSpPr>
            <a:spLocks noGrp="1" noChangeArrowheads="1"/>
          </p:cNvSpPr>
          <p:nvPr>
            <p:ph type="ftr" sz="quarter" idx="3"/>
          </p:nvPr>
        </p:nvSpPr>
        <p:spPr bwMode="auto">
          <a:xfrm>
            <a:off x="688975" y="6248400"/>
            <a:ext cx="5743575" cy="406400"/>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solidFill>
                  <a:schemeClr val="bg2"/>
                </a:solidFill>
              </a:defRPr>
            </a:lvl1pPr>
          </a:lstStyle>
          <a:p>
            <a:pPr>
              <a:defRPr/>
            </a:pPr>
            <a:r>
              <a:rPr lang="it-IT"/>
              <a:t>Page </a:t>
            </a:r>
            <a:fld id="{58B13E0C-B0A7-40AB-ACF3-13E08BA1A81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Verdana" pitchFamily="34" charset="0"/>
        </a:defRPr>
      </a:lvl2pPr>
      <a:lvl3pPr algn="l" rtl="0" eaLnBrk="0" fontAlgn="base" hangingPunct="0">
        <a:spcBef>
          <a:spcPct val="0"/>
        </a:spcBef>
        <a:spcAft>
          <a:spcPct val="0"/>
        </a:spcAft>
        <a:defRPr sz="4400" b="1">
          <a:solidFill>
            <a:schemeClr val="bg1"/>
          </a:solidFill>
          <a:latin typeface="Verdana" pitchFamily="34" charset="0"/>
        </a:defRPr>
      </a:lvl3pPr>
      <a:lvl4pPr algn="l" rtl="0" eaLnBrk="0" fontAlgn="base" hangingPunct="0">
        <a:spcBef>
          <a:spcPct val="0"/>
        </a:spcBef>
        <a:spcAft>
          <a:spcPct val="0"/>
        </a:spcAft>
        <a:defRPr sz="4400" b="1">
          <a:solidFill>
            <a:schemeClr val="bg1"/>
          </a:solidFill>
          <a:latin typeface="Verdana" pitchFamily="34" charset="0"/>
        </a:defRPr>
      </a:lvl4pPr>
      <a:lvl5pPr algn="l" rtl="0" eaLnBrk="0" fontAlgn="base" hangingPunct="0">
        <a:spcBef>
          <a:spcPct val="0"/>
        </a:spcBef>
        <a:spcAft>
          <a:spcPct val="0"/>
        </a:spcAft>
        <a:defRPr sz="4400" b="1">
          <a:solidFill>
            <a:schemeClr val="bg1"/>
          </a:solidFill>
          <a:latin typeface="Verdana" pitchFamily="34" charset="0"/>
        </a:defRPr>
      </a:lvl5pPr>
      <a:lvl6pPr marL="457200" algn="l" rtl="0" fontAlgn="base">
        <a:spcBef>
          <a:spcPct val="0"/>
        </a:spcBef>
        <a:spcAft>
          <a:spcPct val="0"/>
        </a:spcAft>
        <a:defRPr b="1">
          <a:solidFill>
            <a:schemeClr val="bg1"/>
          </a:solidFill>
          <a:latin typeface="Verdana" pitchFamily="34" charset="0"/>
        </a:defRPr>
      </a:lvl6pPr>
      <a:lvl7pPr marL="914400" algn="l" rtl="0" fontAlgn="base">
        <a:spcBef>
          <a:spcPct val="0"/>
        </a:spcBef>
        <a:spcAft>
          <a:spcPct val="0"/>
        </a:spcAft>
        <a:defRPr b="1">
          <a:solidFill>
            <a:schemeClr val="bg1"/>
          </a:solidFill>
          <a:latin typeface="Verdana" pitchFamily="34" charset="0"/>
        </a:defRPr>
      </a:lvl7pPr>
      <a:lvl8pPr marL="1371600" algn="l" rtl="0" fontAlgn="base">
        <a:spcBef>
          <a:spcPct val="0"/>
        </a:spcBef>
        <a:spcAft>
          <a:spcPct val="0"/>
        </a:spcAft>
        <a:defRPr b="1">
          <a:solidFill>
            <a:schemeClr val="bg1"/>
          </a:solidFill>
          <a:latin typeface="Verdana" pitchFamily="34" charset="0"/>
        </a:defRPr>
      </a:lvl8pPr>
      <a:lvl9pPr marL="1828800" algn="l" rtl="0" fontAlgn="base">
        <a:spcBef>
          <a:spcPct val="0"/>
        </a:spcBef>
        <a:spcAft>
          <a:spcPct val="0"/>
        </a:spcAft>
        <a:defRPr b="1">
          <a:solidFill>
            <a:schemeClr val="bg1"/>
          </a:solidFill>
          <a:latin typeface="Verdana" pitchFamily="34" charset="0"/>
        </a:defRPr>
      </a:lvl9pPr>
    </p:titleStyle>
    <p:bodyStyle>
      <a:lvl1pPr marL="342900" indent="-342900" algn="l" rtl="0" eaLnBrk="0" fontAlgn="base" hangingPunct="0">
        <a:lnSpc>
          <a:spcPct val="110000"/>
        </a:lnSpc>
        <a:spcBef>
          <a:spcPct val="20000"/>
        </a:spcBef>
        <a:spcAft>
          <a:spcPct val="0"/>
        </a:spcAft>
        <a:buClr>
          <a:srgbClr val="ED1B34"/>
        </a:buClr>
        <a:buChar char="•"/>
        <a:defRPr sz="1600">
          <a:solidFill>
            <a:schemeClr val="bg1"/>
          </a:solidFill>
          <a:latin typeface="+mn-lt"/>
          <a:ea typeface="+mn-ea"/>
          <a:cs typeface="+mn-cs"/>
        </a:defRPr>
      </a:lvl1pPr>
      <a:lvl2pPr marL="1227138" indent="-419100" algn="l" rtl="0" eaLnBrk="0" fontAlgn="base" hangingPunct="0">
        <a:spcBef>
          <a:spcPct val="20000"/>
        </a:spcBef>
        <a:spcAft>
          <a:spcPct val="0"/>
        </a:spcAft>
        <a:buClr>
          <a:srgbClr val="ED1B34"/>
        </a:buClr>
        <a:buFont typeface="NotesSoft-Bold" pitchFamily="2" charset="0"/>
        <a:buChar char="–"/>
        <a:defRPr sz="2800">
          <a:solidFill>
            <a:schemeClr val="bg2"/>
          </a:solidFill>
          <a:latin typeface="NotesSoft-Bold" pitchFamily="2" charset="0"/>
        </a:defRPr>
      </a:lvl2pPr>
      <a:lvl3pPr marL="1825625" indent="-419100" algn="l" rtl="0" eaLnBrk="0" fontAlgn="base" hangingPunct="0">
        <a:spcBef>
          <a:spcPct val="20000"/>
        </a:spcBef>
        <a:spcAft>
          <a:spcPct val="0"/>
        </a:spcAft>
        <a:buClr>
          <a:srgbClr val="ED1B34"/>
        </a:buClr>
        <a:buFont typeface="NotesSoft-Bold" pitchFamily="2" charset="0"/>
        <a:buChar char="•"/>
        <a:defRPr sz="2800">
          <a:solidFill>
            <a:schemeClr val="bg2"/>
          </a:solidFill>
          <a:latin typeface="NotesSoft-Bold" pitchFamily="2" charset="0"/>
        </a:defRPr>
      </a:lvl3pPr>
      <a:lvl4pPr marL="2424113" indent="-419100" algn="l" rtl="0" eaLnBrk="0" fontAlgn="base" hangingPunct="0">
        <a:spcBef>
          <a:spcPct val="20000"/>
        </a:spcBef>
        <a:spcAft>
          <a:spcPct val="0"/>
        </a:spcAft>
        <a:buClr>
          <a:srgbClr val="ED1B34"/>
        </a:buClr>
        <a:buFont typeface="NotesSoft-Bold" pitchFamily="2" charset="0"/>
        <a:buChar char="–"/>
        <a:defRPr sz="2800">
          <a:solidFill>
            <a:schemeClr val="bg2"/>
          </a:solidFill>
          <a:latin typeface="NotesSoft-Bold" pitchFamily="2" charset="0"/>
        </a:defRPr>
      </a:lvl4pPr>
      <a:lvl5pPr marL="3022600" indent="-419100" algn="l" rtl="0" eaLnBrk="0" fontAlgn="base" hangingPunct="0">
        <a:spcBef>
          <a:spcPct val="20000"/>
        </a:spcBef>
        <a:spcAft>
          <a:spcPct val="0"/>
        </a:spcAft>
        <a:buClr>
          <a:srgbClr val="ED1B34"/>
        </a:buClr>
        <a:buFont typeface="NotesSoft-Bold" pitchFamily="2" charset="0"/>
        <a:buChar char="»"/>
        <a:defRPr sz="2800">
          <a:solidFill>
            <a:schemeClr val="bg2"/>
          </a:solidFill>
          <a:latin typeface="NotesSoft-Bold" pitchFamily="2" charset="0"/>
        </a:defRPr>
      </a:lvl5pPr>
      <a:lvl6pPr marL="34798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6pPr>
      <a:lvl7pPr marL="39370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7pPr>
      <a:lvl8pPr marL="43942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8pPr>
      <a:lvl9pPr marL="48514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63575" y="1673225"/>
            <a:ext cx="8407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2051" name="Rectangle 6"/>
          <p:cNvSpPr>
            <a:spLocks noGrp="1" noChangeArrowheads="1"/>
          </p:cNvSpPr>
          <p:nvPr>
            <p:ph type="title"/>
          </p:nvPr>
        </p:nvSpPr>
        <p:spPr bwMode="auto">
          <a:xfrm>
            <a:off x="2489200" y="163513"/>
            <a:ext cx="55102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1" name="Rectangle 8"/>
          <p:cNvSpPr>
            <a:spLocks noGrp="1" noChangeArrowheads="1"/>
          </p:cNvSpPr>
          <p:nvPr>
            <p:ph type="ftr" sz="quarter" idx="3"/>
          </p:nvPr>
        </p:nvSpPr>
        <p:spPr bwMode="auto">
          <a:xfrm>
            <a:off x="231775" y="6388100"/>
            <a:ext cx="5743575" cy="298450"/>
          </a:xfrm>
          <a:prstGeom prst="rect">
            <a:avLst/>
          </a:prstGeom>
          <a:ln>
            <a:miter lim="800000"/>
            <a:headEnd/>
            <a:tailEnd/>
          </a:ln>
        </p:spPr>
        <p:txBody>
          <a:bodyPr vert="horz" wrap="square" lIns="0" tIns="72000" rIns="0" bIns="0" numCol="1" anchor="t" anchorCtr="0" compatLnSpc="1">
            <a:prstTxWarp prst="textNoShape">
              <a:avLst/>
            </a:prstTxWarp>
          </a:bodyPr>
          <a:lstStyle>
            <a:lvl1pPr>
              <a:defRPr sz="800">
                <a:solidFill>
                  <a:schemeClr val="bg2"/>
                </a:solidFill>
              </a:defRPr>
            </a:lvl1pPr>
          </a:lstStyle>
          <a:p>
            <a:pPr>
              <a:defRPr/>
            </a:pPr>
            <a:r>
              <a:rPr lang="it-IT"/>
              <a:t>Page </a:t>
            </a:r>
            <a:fld id="{D6159211-09A3-4D50-B68B-736D39B2C35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56"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Arial"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Arial" charset="0"/>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Arial" charset="0"/>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Arial" charset="0"/>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Arial" charset="0"/>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Arial" charset="0"/>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illustration8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688" y="2198688"/>
            <a:ext cx="5764212" cy="4032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smtClean="0">
                <a:solidFill>
                  <a:schemeClr val="bg2"/>
                </a:solidFill>
              </a:rPr>
              <a:t>Page </a:t>
            </a:r>
            <a:fld id="{2F388B15-7E0D-4C44-A3C9-A478CE5F02BD}" type="slidenum">
              <a:rPr lang="it-IT" sz="800" smtClean="0">
                <a:solidFill>
                  <a:schemeClr val="bg2"/>
                </a:solidFill>
              </a:rPr>
              <a:pPr eaLnBrk="1" hangingPunct="1"/>
              <a:t>1</a:t>
            </a:fld>
            <a:endParaRPr lang="it-IT" sz="800" dirty="0" smtClean="0">
              <a:solidFill>
                <a:schemeClr val="bg2"/>
              </a:solidFill>
            </a:endParaRPr>
          </a:p>
        </p:txBody>
      </p:sp>
      <p:sp>
        <p:nvSpPr>
          <p:cNvPr id="4100" name="Rectangle 12"/>
          <p:cNvSpPr>
            <a:spLocks noGrp="1" noChangeArrowheads="1"/>
          </p:cNvSpPr>
          <p:nvPr>
            <p:ph type="subTitle" idx="1"/>
          </p:nvPr>
        </p:nvSpPr>
        <p:spPr>
          <a:xfrm>
            <a:off x="91871" y="3909677"/>
            <a:ext cx="3842566" cy="1816100"/>
          </a:xfrm>
        </p:spPr>
        <p:txBody>
          <a:bodyPr/>
          <a:lstStyle/>
          <a:p>
            <a:pPr marL="0" indent="0" eaLnBrk="1" hangingPunct="1">
              <a:buFont typeface="Arial" charset="0"/>
              <a:buNone/>
            </a:pPr>
            <a:r>
              <a:rPr lang="en-US" sz="1400" b="1" dirty="0" smtClean="0">
                <a:solidFill>
                  <a:schemeClr val="accent1"/>
                </a:solidFill>
                <a:latin typeface="Verdana" pitchFamily="34" charset="0"/>
              </a:rPr>
              <a:t>Presentation to US WG on Space LIDARs</a:t>
            </a:r>
          </a:p>
          <a:p>
            <a:pPr marL="0" indent="0" eaLnBrk="1" hangingPunct="1">
              <a:buFont typeface="Arial" charset="0"/>
              <a:buNone/>
            </a:pPr>
            <a:endParaRPr lang="en-US" sz="1400" b="1" dirty="0" smtClean="0">
              <a:solidFill>
                <a:schemeClr val="accent1"/>
              </a:solidFill>
              <a:latin typeface="Verdana" pitchFamily="34" charset="0"/>
            </a:endParaRPr>
          </a:p>
          <a:p>
            <a:pPr marL="0" indent="0" eaLnBrk="1" hangingPunct="1">
              <a:buFont typeface="Arial" charset="0"/>
              <a:buNone/>
            </a:pPr>
            <a:r>
              <a:rPr lang="en-US" sz="1400" b="1" dirty="0" smtClean="0">
                <a:solidFill>
                  <a:schemeClr val="accent1"/>
                </a:solidFill>
                <a:latin typeface="Verdana" pitchFamily="34" charset="0"/>
              </a:rPr>
              <a:t>Presented by A. </a:t>
            </a:r>
            <a:r>
              <a:rPr lang="en-US" sz="1400" b="1" dirty="0" err="1" smtClean="0">
                <a:solidFill>
                  <a:schemeClr val="accent1"/>
                </a:solidFill>
                <a:latin typeface="Verdana" pitchFamily="34" charset="0"/>
              </a:rPr>
              <a:t>Culoma</a:t>
            </a:r>
            <a:r>
              <a:rPr lang="en-US" sz="1400" b="1" dirty="0" smtClean="0">
                <a:solidFill>
                  <a:schemeClr val="accent1"/>
                </a:solidFill>
                <a:latin typeface="Verdana" pitchFamily="34" charset="0"/>
              </a:rPr>
              <a:t>, ESA/ESTEC</a:t>
            </a:r>
          </a:p>
          <a:p>
            <a:pPr marL="0" indent="0" eaLnBrk="1" hangingPunct="1">
              <a:buFont typeface="Arial" charset="0"/>
              <a:buNone/>
            </a:pPr>
            <a:endParaRPr lang="en-US" sz="1400" b="1" dirty="0">
              <a:solidFill>
                <a:schemeClr val="accent1"/>
              </a:solidFill>
              <a:latin typeface="Verdana" pitchFamily="34" charset="0"/>
            </a:endParaRPr>
          </a:p>
          <a:p>
            <a:pPr marL="0" indent="0" eaLnBrk="1" hangingPunct="1">
              <a:buFont typeface="Arial" charset="0"/>
              <a:buNone/>
            </a:pPr>
            <a:r>
              <a:rPr lang="en-US" sz="1400" b="1" dirty="0" smtClean="0">
                <a:solidFill>
                  <a:schemeClr val="accent1"/>
                </a:solidFill>
                <a:latin typeface="Verdana" pitchFamily="34" charset="0"/>
              </a:rPr>
              <a:t>Prepared by the Aeolus Project team in ESTEC</a:t>
            </a:r>
          </a:p>
          <a:p>
            <a:pPr marL="0" indent="0" eaLnBrk="1" hangingPunct="1">
              <a:buFont typeface="Arial" charset="0"/>
              <a:buNone/>
            </a:pPr>
            <a:endParaRPr lang="en-US" sz="1400" b="1" dirty="0" smtClean="0">
              <a:solidFill>
                <a:schemeClr val="accent1"/>
              </a:solidFill>
              <a:latin typeface="Verdana" pitchFamily="34" charset="0"/>
            </a:endParaRPr>
          </a:p>
          <a:p>
            <a:pPr marL="0" indent="0" eaLnBrk="1" hangingPunct="1">
              <a:buFont typeface="Arial" charset="0"/>
              <a:buNone/>
            </a:pPr>
            <a:r>
              <a:rPr lang="en-US" sz="1400" b="1" dirty="0" smtClean="0">
                <a:solidFill>
                  <a:schemeClr val="accent1"/>
                </a:solidFill>
                <a:latin typeface="Verdana" pitchFamily="34" charset="0"/>
              </a:rPr>
              <a:t>Boulder,16-18 October 2012</a:t>
            </a:r>
            <a:endParaRPr lang="it-IT" sz="1400" b="1" dirty="0" smtClean="0">
              <a:solidFill>
                <a:schemeClr val="accent1"/>
              </a:solidFill>
              <a:latin typeface="Verdana" pitchFamily="34" charset="0"/>
            </a:endParaRPr>
          </a:p>
        </p:txBody>
      </p:sp>
      <p:sp>
        <p:nvSpPr>
          <p:cNvPr id="4101" name="Rectangle 10"/>
          <p:cNvSpPr>
            <a:spLocks noChangeArrowheads="1"/>
          </p:cNvSpPr>
          <p:nvPr/>
        </p:nvSpPr>
        <p:spPr bwMode="auto">
          <a:xfrm>
            <a:off x="404813" y="1606550"/>
            <a:ext cx="8716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pPr>
              <a:lnSpc>
                <a:spcPct val="110000"/>
              </a:lnSpc>
            </a:pPr>
            <a:r>
              <a:rPr lang="da-DK" sz="2900" b="1" dirty="0">
                <a:solidFill>
                  <a:schemeClr val="accent1"/>
                </a:solidFill>
              </a:rPr>
              <a:t>Aeolus Project – Status </a:t>
            </a:r>
            <a:r>
              <a:rPr lang="da-DK" sz="2900" b="1" dirty="0" smtClean="0">
                <a:solidFill>
                  <a:schemeClr val="accent1"/>
                </a:solidFill>
              </a:rPr>
              <a:t>October 2012</a:t>
            </a:r>
            <a:endParaRPr lang="it-IT" sz="29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624138" y="300038"/>
            <a:ext cx="43100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2200" b="1">
                <a:solidFill>
                  <a:schemeClr val="bg1"/>
                </a:solidFill>
              </a:rPr>
              <a:t>UV Optics Damages</a:t>
            </a:r>
          </a:p>
        </p:txBody>
      </p:sp>
      <p:pic>
        <p:nvPicPr>
          <p:cNvPr id="133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447800"/>
            <a:ext cx="1555750"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75" y="1447800"/>
            <a:ext cx="1554163"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850" y="1436688"/>
            <a:ext cx="1552575"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313" y="1436688"/>
            <a:ext cx="1552575"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3298825"/>
            <a:ext cx="1541462"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5688" y="3298825"/>
            <a:ext cx="1546225"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913" y="3308350"/>
            <a:ext cx="1552575"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0075" y="3298825"/>
            <a:ext cx="1543050"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163" y="5160963"/>
            <a:ext cx="1541462"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5688" y="5160963"/>
            <a:ext cx="1547812"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TextBox 18"/>
          <p:cNvSpPr txBox="1">
            <a:spLocks noChangeArrowheads="1"/>
          </p:cNvSpPr>
          <p:nvPr/>
        </p:nvSpPr>
        <p:spPr bwMode="auto">
          <a:xfrm>
            <a:off x="998538" y="1222375"/>
            <a:ext cx="8366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a:t>SHG Input</a:t>
            </a:r>
            <a:endParaRPr lang="en-GB" sz="1200" b="1"/>
          </a:p>
        </p:txBody>
      </p:sp>
      <p:sp>
        <p:nvSpPr>
          <p:cNvPr id="13326" name="TextBox 19"/>
          <p:cNvSpPr txBox="1">
            <a:spLocks noChangeArrowheads="1"/>
          </p:cNvSpPr>
          <p:nvPr/>
        </p:nvSpPr>
        <p:spPr bwMode="auto">
          <a:xfrm>
            <a:off x="2659063" y="1220788"/>
            <a:ext cx="838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a:t>SHG Output</a:t>
            </a:r>
            <a:endParaRPr lang="en-GB" sz="1200" b="1"/>
          </a:p>
        </p:txBody>
      </p:sp>
      <p:sp>
        <p:nvSpPr>
          <p:cNvPr id="13327" name="TextBox 20"/>
          <p:cNvSpPr txBox="1">
            <a:spLocks noChangeArrowheads="1"/>
          </p:cNvSpPr>
          <p:nvPr/>
        </p:nvSpPr>
        <p:spPr bwMode="auto">
          <a:xfrm>
            <a:off x="4411663" y="1233488"/>
            <a:ext cx="838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a:t>THG Input</a:t>
            </a:r>
            <a:endParaRPr lang="en-GB" sz="1200" b="1"/>
          </a:p>
        </p:txBody>
      </p:sp>
      <p:sp>
        <p:nvSpPr>
          <p:cNvPr id="13328" name="TextBox 21"/>
          <p:cNvSpPr txBox="1">
            <a:spLocks noChangeArrowheads="1"/>
          </p:cNvSpPr>
          <p:nvPr/>
        </p:nvSpPr>
        <p:spPr bwMode="auto">
          <a:xfrm>
            <a:off x="6073775" y="1231900"/>
            <a:ext cx="838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a:t>THG Output</a:t>
            </a:r>
            <a:endParaRPr lang="en-GB" sz="1200" b="1"/>
          </a:p>
        </p:txBody>
      </p:sp>
      <p:sp>
        <p:nvSpPr>
          <p:cNvPr id="13329" name="TextBox 22"/>
          <p:cNvSpPr txBox="1">
            <a:spLocks noChangeArrowheads="1"/>
          </p:cNvSpPr>
          <p:nvPr/>
        </p:nvSpPr>
        <p:spPr bwMode="auto">
          <a:xfrm>
            <a:off x="775407" y="3074988"/>
            <a:ext cx="1377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smtClean="0"/>
              <a:t>Dichroic #1</a:t>
            </a:r>
            <a:endParaRPr lang="en-GB" sz="1200" b="1" dirty="0"/>
          </a:p>
        </p:txBody>
      </p:sp>
      <p:sp>
        <p:nvSpPr>
          <p:cNvPr id="13330" name="TextBox 23"/>
          <p:cNvSpPr txBox="1">
            <a:spLocks noChangeArrowheads="1"/>
          </p:cNvSpPr>
          <p:nvPr/>
        </p:nvSpPr>
        <p:spPr bwMode="auto">
          <a:xfrm>
            <a:off x="3957351" y="3088335"/>
            <a:ext cx="1611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a:t>Folding </a:t>
            </a:r>
            <a:r>
              <a:rPr lang="en-US" sz="1200" b="1" dirty="0" smtClean="0"/>
              <a:t>Mirror</a:t>
            </a:r>
            <a:endParaRPr lang="en-GB" sz="1200" b="1" dirty="0"/>
          </a:p>
        </p:txBody>
      </p:sp>
      <p:sp>
        <p:nvSpPr>
          <p:cNvPr id="13331" name="TextBox 24"/>
          <p:cNvSpPr txBox="1">
            <a:spLocks noChangeArrowheads="1"/>
          </p:cNvSpPr>
          <p:nvPr/>
        </p:nvSpPr>
        <p:spPr bwMode="auto">
          <a:xfrm>
            <a:off x="5767273" y="3082925"/>
            <a:ext cx="1423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smtClean="0"/>
              <a:t>Folding Mirror</a:t>
            </a:r>
            <a:endParaRPr lang="en-GB" sz="1200" b="1" dirty="0"/>
          </a:p>
        </p:txBody>
      </p:sp>
      <p:sp>
        <p:nvSpPr>
          <p:cNvPr id="13334" name="TextBox 27"/>
          <p:cNvSpPr txBox="1">
            <a:spLocks noChangeArrowheads="1"/>
          </p:cNvSpPr>
          <p:nvPr/>
        </p:nvSpPr>
        <p:spPr bwMode="auto">
          <a:xfrm>
            <a:off x="2495550" y="3068638"/>
            <a:ext cx="1268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smtClean="0"/>
              <a:t>Dichroic #2</a:t>
            </a:r>
            <a:endParaRPr lang="en-GB" sz="1200" b="1" dirty="0"/>
          </a:p>
        </p:txBody>
      </p:sp>
      <p:cxnSp>
        <p:nvCxnSpPr>
          <p:cNvPr id="29" name="Straight Arrow Connector 28"/>
          <p:cNvCxnSpPr/>
          <p:nvPr/>
        </p:nvCxnSpPr>
        <p:spPr>
          <a:xfrm>
            <a:off x="5967413" y="2776538"/>
            <a:ext cx="1550987"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9588" y="4651375"/>
            <a:ext cx="7008812"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9588" y="2949575"/>
            <a:ext cx="70231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66988" y="2863850"/>
            <a:ext cx="4960937" cy="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2288" y="4811713"/>
            <a:ext cx="930275"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9113" y="4725988"/>
            <a:ext cx="930275" cy="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449388" y="4811713"/>
            <a:ext cx="1800225" cy="0"/>
          </a:xfrm>
          <a:prstGeom prst="straightConnector1">
            <a:avLst/>
          </a:prstGeom>
          <a:ln w="15875">
            <a:solidFill>
              <a:srgbClr val="FF0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46213" y="4725988"/>
            <a:ext cx="1803400" cy="0"/>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pic>
        <p:nvPicPr>
          <p:cNvPr id="1334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150" y="5160963"/>
            <a:ext cx="1577975"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4"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80075" y="5160963"/>
            <a:ext cx="1582738"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Arrow Connector 38"/>
          <p:cNvCxnSpPr/>
          <p:nvPr/>
        </p:nvCxnSpPr>
        <p:spPr>
          <a:xfrm>
            <a:off x="509588" y="6526213"/>
            <a:ext cx="7008812"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3346" name="TextBox 39"/>
          <p:cNvSpPr txBox="1">
            <a:spLocks noChangeArrowheads="1"/>
          </p:cNvSpPr>
          <p:nvPr/>
        </p:nvSpPr>
        <p:spPr bwMode="auto">
          <a:xfrm>
            <a:off x="3811421" y="4947004"/>
            <a:ext cx="1943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err="1"/>
              <a:t>BEx</a:t>
            </a:r>
            <a:r>
              <a:rPr lang="en-US" sz="1200" b="1" dirty="0"/>
              <a:t> 1</a:t>
            </a:r>
            <a:r>
              <a:rPr lang="en-US" sz="1200" b="1" baseline="30000" dirty="0"/>
              <a:t>st</a:t>
            </a:r>
            <a:r>
              <a:rPr lang="en-US" sz="1200" b="1" dirty="0"/>
              <a:t> lens input</a:t>
            </a:r>
            <a:endParaRPr lang="en-GB" sz="1200" b="1" dirty="0"/>
          </a:p>
        </p:txBody>
      </p:sp>
      <p:sp>
        <p:nvSpPr>
          <p:cNvPr id="13347" name="TextBox 40"/>
          <p:cNvSpPr txBox="1">
            <a:spLocks noChangeArrowheads="1"/>
          </p:cNvSpPr>
          <p:nvPr/>
        </p:nvSpPr>
        <p:spPr bwMode="auto">
          <a:xfrm>
            <a:off x="5577541" y="4944476"/>
            <a:ext cx="18264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a:t>BEx 1</a:t>
            </a:r>
            <a:r>
              <a:rPr lang="en-US" sz="1200" b="1" baseline="30000"/>
              <a:t>st</a:t>
            </a:r>
            <a:r>
              <a:rPr lang="en-US" sz="1200" b="1"/>
              <a:t> lens output</a:t>
            </a:r>
            <a:endParaRPr lang="en-GB" sz="1200" b="1"/>
          </a:p>
        </p:txBody>
      </p:sp>
      <p:sp>
        <p:nvSpPr>
          <p:cNvPr id="42" name="Oval 41"/>
          <p:cNvSpPr/>
          <p:nvPr/>
        </p:nvSpPr>
        <p:spPr>
          <a:xfrm>
            <a:off x="4806950" y="6029325"/>
            <a:ext cx="93663" cy="9207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a:xfrm>
            <a:off x="6402388" y="6035675"/>
            <a:ext cx="93662" cy="93663"/>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944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15250" y="1347788"/>
            <a:ext cx="20605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23"/>
          <p:cNvSpPr txBox="1">
            <a:spLocks noChangeArrowheads="1"/>
          </p:cNvSpPr>
          <p:nvPr/>
        </p:nvSpPr>
        <p:spPr bwMode="auto">
          <a:xfrm>
            <a:off x="582613" y="4933998"/>
            <a:ext cx="1611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a:t>Folding </a:t>
            </a:r>
            <a:r>
              <a:rPr lang="en-US" sz="1200" b="1" dirty="0" smtClean="0"/>
              <a:t>Mirror</a:t>
            </a:r>
            <a:endParaRPr lang="en-GB" sz="1200" b="1" dirty="0"/>
          </a:p>
        </p:txBody>
      </p:sp>
      <p:sp>
        <p:nvSpPr>
          <p:cNvPr id="41" name="TextBox 24"/>
          <p:cNvSpPr txBox="1">
            <a:spLocks noChangeArrowheads="1"/>
          </p:cNvSpPr>
          <p:nvPr/>
        </p:nvSpPr>
        <p:spPr bwMode="auto">
          <a:xfrm>
            <a:off x="2392535" y="4928588"/>
            <a:ext cx="1423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r>
              <a:rPr lang="en-US" sz="1200" b="1" dirty="0" smtClean="0"/>
              <a:t>Folding Mirror</a:t>
            </a:r>
            <a:endParaRPr lang="en-GB" sz="1200" b="1" dirty="0"/>
          </a:p>
        </p:txBody>
      </p:sp>
      <p:sp>
        <p:nvSpPr>
          <p:cNvPr id="2" name="Oval 1"/>
          <p:cNvSpPr/>
          <p:nvPr/>
        </p:nvSpPr>
        <p:spPr>
          <a:xfrm>
            <a:off x="522288" y="1267044"/>
            <a:ext cx="5232927" cy="18415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8"/>
          <p:cNvSpPr txBox="1">
            <a:spLocks noGrp="1" noChangeArrowheads="1"/>
          </p:cNvSpPr>
          <p:nvPr/>
        </p:nvSpPr>
        <p:spPr bwMode="auto">
          <a:xfrm>
            <a:off x="231775" y="6505546"/>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10</a:t>
            </a:fld>
            <a:endParaRPr lang="it-IT" sz="8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5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477" y="1625592"/>
            <a:ext cx="8771970" cy="4278094"/>
          </a:xfrm>
          <a:prstGeom prst="rect">
            <a:avLst/>
          </a:prstGeom>
        </p:spPr>
        <p:txBody>
          <a:bodyPr wrap="square">
            <a:spAutoFit/>
          </a:bodyPr>
          <a:lstStyle/>
          <a:p>
            <a:pPr>
              <a:defRPr/>
            </a:pPr>
            <a:r>
              <a:rPr lang="en-GB" b="1" dirty="0" smtClean="0">
                <a:solidFill>
                  <a:schemeClr val="bg2"/>
                </a:solidFill>
              </a:rPr>
              <a:t>Top level activities, all in parallel (ref:AE-TN-ESA-AL-056):</a:t>
            </a:r>
            <a:endParaRPr lang="en-GB" sz="800" dirty="0">
              <a:solidFill>
                <a:schemeClr val="bg2"/>
              </a:solidFill>
            </a:endParaRPr>
          </a:p>
          <a:p>
            <a:pPr marL="457200" indent="-457200">
              <a:buFont typeface="+mj-lt"/>
              <a:buAutoNum type="arabicPeriod"/>
              <a:defRPr/>
            </a:pPr>
            <a:r>
              <a:rPr lang="en-US" sz="1800" b="1" dirty="0">
                <a:solidFill>
                  <a:schemeClr val="bg2"/>
                </a:solidFill>
              </a:rPr>
              <a:t>Root Cause </a:t>
            </a:r>
            <a:r>
              <a:rPr lang="en-US" sz="1800" b="1" dirty="0" smtClean="0">
                <a:solidFill>
                  <a:schemeClr val="bg2"/>
                </a:solidFill>
              </a:rPr>
              <a:t>Analysis</a:t>
            </a:r>
          </a:p>
          <a:p>
            <a:pPr marL="914400" lvl="1" indent="-457200">
              <a:buFont typeface="Wingdings" pitchFamily="2" charset="2"/>
              <a:buChar char="Ø"/>
              <a:defRPr/>
            </a:pPr>
            <a:r>
              <a:rPr lang="en-US" sz="1800" b="1" dirty="0" smtClean="0">
                <a:solidFill>
                  <a:schemeClr val="bg2"/>
                </a:solidFill>
              </a:rPr>
              <a:t>Top-down analysis</a:t>
            </a:r>
          </a:p>
          <a:p>
            <a:pPr marL="914400" lvl="1" indent="-457200">
              <a:buFont typeface="Wingdings" pitchFamily="2" charset="2"/>
              <a:buChar char="Ø"/>
              <a:defRPr/>
            </a:pPr>
            <a:r>
              <a:rPr lang="en-US" sz="1800" b="1" dirty="0" smtClean="0">
                <a:solidFill>
                  <a:schemeClr val="bg2"/>
                </a:solidFill>
              </a:rPr>
              <a:t>Bottom-up analysis</a:t>
            </a:r>
            <a:endParaRPr lang="en-US" sz="1800" b="1" dirty="0">
              <a:solidFill>
                <a:schemeClr val="bg2"/>
              </a:solidFill>
            </a:endParaRPr>
          </a:p>
          <a:p>
            <a:pPr marL="457200" indent="-457200">
              <a:buFont typeface="+mj-lt"/>
              <a:buAutoNum type="arabicPeriod"/>
              <a:defRPr/>
            </a:pPr>
            <a:r>
              <a:rPr lang="en-US" sz="1800" b="1" dirty="0" smtClean="0">
                <a:solidFill>
                  <a:schemeClr val="bg2"/>
                </a:solidFill>
              </a:rPr>
              <a:t>Increased LIDT by Alternative Substrates and Coatings</a:t>
            </a:r>
          </a:p>
          <a:p>
            <a:pPr marL="914400" lvl="1" indent="-457200">
              <a:buFont typeface="Wingdings" pitchFamily="2" charset="2"/>
              <a:buChar char="Ø"/>
              <a:defRPr/>
            </a:pPr>
            <a:r>
              <a:rPr lang="en-US" sz="1800" b="1" dirty="0">
                <a:solidFill>
                  <a:schemeClr val="bg2"/>
                </a:solidFill>
              </a:rPr>
              <a:t>Alternative substrate suppliers</a:t>
            </a:r>
          </a:p>
          <a:p>
            <a:pPr marL="914400" lvl="1" indent="-457200">
              <a:buFont typeface="Wingdings" pitchFamily="2" charset="2"/>
              <a:buChar char="Ø"/>
              <a:defRPr/>
            </a:pPr>
            <a:r>
              <a:rPr lang="en-US" sz="1800" b="1" dirty="0">
                <a:solidFill>
                  <a:schemeClr val="bg2"/>
                </a:solidFill>
              </a:rPr>
              <a:t>Condition substrates prior to coating </a:t>
            </a:r>
            <a:endParaRPr lang="en-US" sz="1800" b="1" dirty="0" smtClean="0">
              <a:solidFill>
                <a:schemeClr val="bg2"/>
              </a:solidFill>
            </a:endParaRPr>
          </a:p>
          <a:p>
            <a:pPr marL="914400" lvl="1" indent="-457200">
              <a:buFont typeface="Wingdings" pitchFamily="2" charset="2"/>
              <a:buChar char="Ø"/>
              <a:defRPr/>
            </a:pPr>
            <a:r>
              <a:rPr lang="en-US" sz="1800" b="1" dirty="0" smtClean="0">
                <a:solidFill>
                  <a:schemeClr val="bg2"/>
                </a:solidFill>
              </a:rPr>
              <a:t>Alternative coating suppliers</a:t>
            </a:r>
          </a:p>
          <a:p>
            <a:pPr marL="914400" lvl="1" indent="-457200">
              <a:buFont typeface="Wingdings" pitchFamily="2" charset="2"/>
              <a:buChar char="Ø"/>
              <a:defRPr/>
            </a:pPr>
            <a:r>
              <a:rPr lang="en-US" sz="1800" b="1" dirty="0" smtClean="0">
                <a:solidFill>
                  <a:schemeClr val="bg2"/>
                </a:solidFill>
              </a:rPr>
              <a:t>Improved coating processes</a:t>
            </a:r>
          </a:p>
          <a:p>
            <a:pPr marL="457200" indent="-457200">
              <a:buFont typeface="+mj-lt"/>
              <a:buAutoNum type="arabicPeriod"/>
              <a:defRPr/>
            </a:pPr>
            <a:r>
              <a:rPr lang="en-US" sz="1800" b="1" dirty="0">
                <a:solidFill>
                  <a:schemeClr val="bg2"/>
                </a:solidFill>
              </a:rPr>
              <a:t>Fluence Reduction Activities</a:t>
            </a:r>
          </a:p>
          <a:p>
            <a:pPr marL="914400" lvl="1" indent="-457200">
              <a:buFont typeface="Wingdings" pitchFamily="2" charset="2"/>
              <a:buChar char="Ø"/>
              <a:defRPr/>
            </a:pPr>
            <a:r>
              <a:rPr lang="en-US" sz="1800" b="1" dirty="0">
                <a:solidFill>
                  <a:schemeClr val="bg2"/>
                </a:solidFill>
              </a:rPr>
              <a:t>Beam expansion prior to UV section</a:t>
            </a:r>
          </a:p>
          <a:p>
            <a:pPr marL="914400" lvl="1" indent="-457200">
              <a:buFont typeface="Wingdings" pitchFamily="2" charset="2"/>
              <a:buChar char="Ø"/>
              <a:defRPr/>
            </a:pPr>
            <a:r>
              <a:rPr lang="en-US" sz="1800" b="1" dirty="0">
                <a:solidFill>
                  <a:schemeClr val="bg2"/>
                </a:solidFill>
              </a:rPr>
              <a:t>Energy reduction</a:t>
            </a:r>
          </a:p>
          <a:p>
            <a:pPr marL="457200" indent="-457200">
              <a:buFont typeface="+mj-lt"/>
              <a:buAutoNum type="arabicPeriod"/>
              <a:defRPr/>
            </a:pPr>
            <a:endParaRPr lang="en-US" sz="1800" b="1" dirty="0" smtClean="0">
              <a:solidFill>
                <a:schemeClr val="bg2"/>
              </a:solidFill>
            </a:endParaRPr>
          </a:p>
          <a:p>
            <a:pPr marL="457200" indent="-457200">
              <a:buFont typeface="+mj-lt"/>
              <a:buAutoNum type="arabicPeriod"/>
              <a:defRPr/>
            </a:pPr>
            <a:r>
              <a:rPr lang="en-US" sz="1800" b="1" dirty="0" smtClean="0">
                <a:solidFill>
                  <a:schemeClr val="bg2"/>
                </a:solidFill>
              </a:rPr>
              <a:t>New UV Optics Procurement</a:t>
            </a:r>
          </a:p>
          <a:p>
            <a:pPr marL="914400" lvl="1" indent="-457200">
              <a:buFont typeface="+mj-lt"/>
              <a:buAutoNum type="arabicPeriod"/>
              <a:defRPr/>
            </a:pPr>
            <a:endParaRPr lang="en-GB" sz="1800" b="1" dirty="0">
              <a:solidFill>
                <a:schemeClr val="bg2"/>
              </a:solidFill>
            </a:endParaRPr>
          </a:p>
        </p:txBody>
      </p:sp>
      <p:sp>
        <p:nvSpPr>
          <p:cNvPr id="14339" name="Rectangle 5"/>
          <p:cNvSpPr>
            <a:spLocks noChangeArrowheads="1"/>
          </p:cNvSpPr>
          <p:nvPr/>
        </p:nvSpPr>
        <p:spPr bwMode="auto">
          <a:xfrm>
            <a:off x="2434473" y="712135"/>
            <a:ext cx="5827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dirty="0" smtClean="0">
                <a:solidFill>
                  <a:schemeClr val="bg1"/>
                </a:solidFill>
              </a:rPr>
              <a:t>Road Map for UV Coating Remedial</a:t>
            </a:r>
            <a:endParaRPr lang="en-GB" sz="2200" dirty="0">
              <a:solidFill>
                <a:schemeClr val="bg1"/>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11</a:t>
            </a:fld>
            <a:endParaRPr lang="it-IT" sz="800" dirty="0">
              <a:solidFill>
                <a:schemeClr val="bg2"/>
              </a:solidFill>
            </a:endParaRPr>
          </a:p>
        </p:txBody>
      </p:sp>
    </p:spTree>
    <p:extLst>
      <p:ext uri="{BB962C8B-B14F-4D97-AF65-F5344CB8AC3E}">
        <p14:creationId xmlns:p14="http://schemas.microsoft.com/office/powerpoint/2010/main" val="28910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477" y="1390080"/>
            <a:ext cx="8771970" cy="5016758"/>
          </a:xfrm>
          <a:prstGeom prst="rect">
            <a:avLst/>
          </a:prstGeom>
        </p:spPr>
        <p:txBody>
          <a:bodyPr wrap="square">
            <a:spAutoFit/>
          </a:bodyPr>
          <a:lstStyle/>
          <a:p>
            <a:pPr>
              <a:defRPr/>
            </a:pPr>
            <a:r>
              <a:rPr lang="en-GB" b="1" dirty="0" smtClean="0">
                <a:solidFill>
                  <a:schemeClr val="bg2"/>
                </a:solidFill>
              </a:rPr>
              <a:t>Investigation of root-causes: top-down</a:t>
            </a:r>
            <a:endParaRPr lang="en-GB" b="1" dirty="0">
              <a:solidFill>
                <a:schemeClr val="bg2"/>
              </a:solidFill>
            </a:endParaRPr>
          </a:p>
          <a:p>
            <a:pPr>
              <a:defRPr/>
            </a:pPr>
            <a:endParaRPr lang="en-GB" sz="800" dirty="0">
              <a:solidFill>
                <a:schemeClr val="bg2"/>
              </a:solidFill>
            </a:endParaRPr>
          </a:p>
          <a:p>
            <a:pPr marL="342900" indent="-342900">
              <a:buClr>
                <a:srgbClr val="00FF00"/>
              </a:buClr>
              <a:buFont typeface="Wingdings" pitchFamily="2" charset="2"/>
              <a:buChar char="ü"/>
              <a:defRPr/>
            </a:pPr>
            <a:r>
              <a:rPr lang="en-GB" dirty="0" smtClean="0">
                <a:solidFill>
                  <a:schemeClr val="bg2"/>
                </a:solidFill>
              </a:rPr>
              <a:t>Coated optics </a:t>
            </a:r>
            <a:r>
              <a:rPr lang="en-GB" dirty="0">
                <a:solidFill>
                  <a:schemeClr val="bg2"/>
                </a:solidFill>
              </a:rPr>
              <a:t>design change</a:t>
            </a:r>
          </a:p>
          <a:p>
            <a:pPr marL="171450" indent="-171450">
              <a:buClr>
                <a:srgbClr val="00FF00"/>
              </a:buClr>
              <a:buFont typeface="Wingdings" pitchFamily="2" charset="2"/>
              <a:buChar char="ü"/>
              <a:defRPr/>
            </a:pPr>
            <a:endParaRPr lang="en-GB" sz="800" dirty="0">
              <a:solidFill>
                <a:schemeClr val="bg2"/>
              </a:solidFill>
            </a:endParaRPr>
          </a:p>
          <a:p>
            <a:pPr marL="342900" indent="-342900">
              <a:buClr>
                <a:srgbClr val="FF0000"/>
              </a:buClr>
              <a:buFont typeface="Wingdings" pitchFamily="2" charset="2"/>
              <a:buChar char="Ø"/>
              <a:defRPr/>
            </a:pPr>
            <a:r>
              <a:rPr lang="en-GB" dirty="0" smtClean="0">
                <a:solidFill>
                  <a:schemeClr val="bg2"/>
                </a:solidFill>
              </a:rPr>
              <a:t>Coated optics process change</a:t>
            </a:r>
            <a:r>
              <a:rPr lang="en-GB" u="wavyHeavy" dirty="0" smtClean="0">
                <a:solidFill>
                  <a:schemeClr val="bg2"/>
                </a:solidFill>
              </a:rPr>
              <a:t>/deficiencies</a:t>
            </a:r>
            <a:endParaRPr lang="en-GB" u="wavyHeavy" dirty="0">
              <a:solidFill>
                <a:schemeClr val="bg2"/>
              </a:solidFill>
            </a:endParaRPr>
          </a:p>
          <a:p>
            <a:pPr marL="171450" indent="-171450">
              <a:buFont typeface="Wingdings" pitchFamily="2" charset="2"/>
              <a:buChar char="ü"/>
              <a:defRPr/>
            </a:pPr>
            <a:endParaRPr lang="en-GB" sz="800" dirty="0">
              <a:solidFill>
                <a:schemeClr val="bg2"/>
              </a:solidFill>
            </a:endParaRPr>
          </a:p>
          <a:p>
            <a:pPr marL="342900" indent="-342900">
              <a:buClr>
                <a:srgbClr val="FF0000"/>
              </a:buClr>
              <a:buFont typeface="Wingdings" pitchFamily="2" charset="2"/>
              <a:buChar char="Ø"/>
              <a:defRPr/>
            </a:pPr>
            <a:r>
              <a:rPr lang="en-GB" dirty="0">
                <a:solidFill>
                  <a:schemeClr val="bg2"/>
                </a:solidFill>
              </a:rPr>
              <a:t>LIDT measurement overestimates threshold</a:t>
            </a:r>
          </a:p>
          <a:p>
            <a:pPr marL="171450" indent="-171450">
              <a:buFont typeface="Wingdings" pitchFamily="2" charset="2"/>
              <a:buChar char="Ø"/>
              <a:defRPr/>
            </a:pPr>
            <a:endParaRPr lang="en-GB" sz="800" dirty="0">
              <a:solidFill>
                <a:schemeClr val="bg2"/>
              </a:solidFill>
            </a:endParaRPr>
          </a:p>
          <a:p>
            <a:pPr marL="342900" indent="-342900">
              <a:buClr>
                <a:srgbClr val="00FF00"/>
              </a:buClr>
              <a:buFont typeface="Wingdings" pitchFamily="2" charset="2"/>
              <a:buChar char="ü"/>
              <a:defRPr/>
            </a:pPr>
            <a:r>
              <a:rPr lang="en-GB" dirty="0">
                <a:solidFill>
                  <a:schemeClr val="bg2"/>
                </a:solidFill>
              </a:rPr>
              <a:t>LIDT degrades with AIT of the assemblies </a:t>
            </a:r>
          </a:p>
          <a:p>
            <a:pPr marL="171450" indent="-171450">
              <a:buClr>
                <a:srgbClr val="00FF00"/>
              </a:buClr>
              <a:buFont typeface="Wingdings" pitchFamily="2" charset="2"/>
              <a:buChar char="ü"/>
              <a:defRPr/>
            </a:pPr>
            <a:endParaRPr lang="en-GB" sz="800" dirty="0">
              <a:solidFill>
                <a:schemeClr val="bg2"/>
              </a:solidFill>
            </a:endParaRPr>
          </a:p>
          <a:p>
            <a:pPr marL="342900" indent="-342900">
              <a:buClr>
                <a:srgbClr val="00FF00"/>
              </a:buClr>
              <a:buFont typeface="Wingdings" pitchFamily="2" charset="2"/>
              <a:buChar char="ü"/>
              <a:defRPr/>
            </a:pPr>
            <a:r>
              <a:rPr lang="en-GB" dirty="0">
                <a:solidFill>
                  <a:schemeClr val="bg2"/>
                </a:solidFill>
              </a:rPr>
              <a:t>LIDT degrades with number of shots (fatigue)</a:t>
            </a:r>
          </a:p>
          <a:p>
            <a:pPr marL="171450" indent="-171450">
              <a:buFont typeface="Wingdings" pitchFamily="2" charset="2"/>
              <a:buChar char="ü"/>
              <a:defRPr/>
            </a:pPr>
            <a:endParaRPr lang="en-GB" sz="800" dirty="0">
              <a:solidFill>
                <a:schemeClr val="bg2"/>
              </a:solidFill>
            </a:endParaRPr>
          </a:p>
          <a:p>
            <a:pPr marL="342900" indent="-342900">
              <a:buClr>
                <a:srgbClr val="00FF00"/>
              </a:buClr>
              <a:buFont typeface="Wingdings" pitchFamily="2" charset="2"/>
              <a:buChar char="ü"/>
              <a:defRPr/>
            </a:pPr>
            <a:r>
              <a:rPr lang="en-GB" dirty="0">
                <a:solidFill>
                  <a:schemeClr val="bg2"/>
                </a:solidFill>
              </a:rPr>
              <a:t>LIDT degrades with time (aging)</a:t>
            </a:r>
          </a:p>
          <a:p>
            <a:pPr>
              <a:defRPr/>
            </a:pPr>
            <a:endParaRPr lang="en-GB" sz="800" dirty="0">
              <a:solidFill>
                <a:schemeClr val="bg2"/>
              </a:solidFill>
            </a:endParaRPr>
          </a:p>
          <a:p>
            <a:pPr marL="342900" indent="-342900">
              <a:buClr>
                <a:srgbClr val="FF0000"/>
              </a:buClr>
              <a:buFont typeface="Wingdings" pitchFamily="2" charset="2"/>
              <a:buChar char="Ø"/>
              <a:defRPr/>
            </a:pPr>
            <a:r>
              <a:rPr lang="en-GB" dirty="0" smtClean="0">
                <a:solidFill>
                  <a:schemeClr val="bg2"/>
                </a:solidFill>
              </a:rPr>
              <a:t>Contamination lowers LIDT</a:t>
            </a:r>
          </a:p>
          <a:p>
            <a:pPr>
              <a:buClr>
                <a:srgbClr val="FF0000"/>
              </a:buClr>
              <a:defRPr/>
            </a:pPr>
            <a:endParaRPr lang="en-GB" sz="800" dirty="0" smtClean="0">
              <a:solidFill>
                <a:schemeClr val="bg2"/>
              </a:solidFill>
            </a:endParaRPr>
          </a:p>
          <a:p>
            <a:pPr marL="342900" indent="-342900">
              <a:buClr>
                <a:srgbClr val="FFC000"/>
              </a:buClr>
              <a:buFont typeface="Wingdings" pitchFamily="2" charset="2"/>
              <a:buChar char="Ø"/>
              <a:defRPr/>
            </a:pPr>
            <a:r>
              <a:rPr lang="en-US" dirty="0" smtClean="0">
                <a:solidFill>
                  <a:schemeClr val="bg2"/>
                </a:solidFill>
              </a:rPr>
              <a:t>In-situ cleaning @ 40Pa lowers LIDT</a:t>
            </a:r>
          </a:p>
          <a:p>
            <a:pPr marL="342900" indent="-342900">
              <a:buClr>
                <a:srgbClr val="FF0000"/>
              </a:buClr>
              <a:buFont typeface="Wingdings" pitchFamily="2" charset="2"/>
              <a:buChar char="Ø"/>
              <a:defRPr/>
            </a:pPr>
            <a:endParaRPr lang="en-US" sz="800" dirty="0" smtClean="0">
              <a:solidFill>
                <a:schemeClr val="bg2"/>
              </a:solidFill>
            </a:endParaRPr>
          </a:p>
          <a:p>
            <a:pPr marL="342900" indent="-342900">
              <a:buClr>
                <a:srgbClr val="FFC000"/>
              </a:buClr>
              <a:buFont typeface="Wingdings" pitchFamily="2" charset="2"/>
              <a:buChar char="Ø"/>
              <a:defRPr/>
            </a:pPr>
            <a:r>
              <a:rPr lang="en-US" dirty="0" smtClean="0">
                <a:solidFill>
                  <a:schemeClr val="bg2"/>
                </a:solidFill>
              </a:rPr>
              <a:t>3 wavelengths</a:t>
            </a:r>
            <a:r>
              <a:rPr lang="en-US" dirty="0" smtClean="0">
                <a:solidFill>
                  <a:schemeClr val="bg2"/>
                </a:solidFill>
                <a:latin typeface="Verdana"/>
                <a:ea typeface="Verdana"/>
                <a:cs typeface="Verdana"/>
              </a:rPr>
              <a:t> combine to result in lower UV LIDT</a:t>
            </a:r>
            <a:endParaRPr lang="en-GB" dirty="0">
              <a:solidFill>
                <a:schemeClr val="bg2"/>
              </a:solidFill>
            </a:endParaRPr>
          </a:p>
          <a:p>
            <a:pPr marL="171450" indent="-171450">
              <a:buFont typeface="Wingdings" pitchFamily="2" charset="2"/>
              <a:buChar char="Ø"/>
              <a:defRPr/>
            </a:pPr>
            <a:endParaRPr lang="en-GB" sz="800" dirty="0">
              <a:solidFill>
                <a:schemeClr val="bg2"/>
              </a:solidFill>
            </a:endParaRPr>
          </a:p>
          <a:p>
            <a:pPr marL="342900" indent="-342900">
              <a:buClr>
                <a:srgbClr val="00FF00"/>
              </a:buClr>
              <a:buFont typeface="Wingdings" pitchFamily="2" charset="2"/>
              <a:buChar char="ü"/>
              <a:defRPr/>
            </a:pPr>
            <a:r>
              <a:rPr lang="en-GB" dirty="0">
                <a:solidFill>
                  <a:schemeClr val="bg2"/>
                </a:solidFill>
              </a:rPr>
              <a:t>High fluence event</a:t>
            </a:r>
          </a:p>
          <a:p>
            <a:pPr>
              <a:defRPr/>
            </a:pPr>
            <a:endParaRPr lang="en-GB" sz="800" dirty="0">
              <a:solidFill>
                <a:schemeClr val="bg2"/>
              </a:solidFill>
            </a:endParaRPr>
          </a:p>
        </p:txBody>
      </p:sp>
      <p:sp>
        <p:nvSpPr>
          <p:cNvPr id="14339" name="Rectangle 5"/>
          <p:cNvSpPr>
            <a:spLocks noChangeArrowheads="1"/>
          </p:cNvSpPr>
          <p:nvPr/>
        </p:nvSpPr>
        <p:spPr bwMode="auto">
          <a:xfrm>
            <a:off x="2636838" y="539750"/>
            <a:ext cx="5535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dirty="0">
                <a:solidFill>
                  <a:schemeClr val="bg1"/>
                </a:solidFill>
              </a:rPr>
              <a:t>Potential root causes for damage </a:t>
            </a:r>
            <a:endParaRPr lang="en-GB" sz="2200" dirty="0">
              <a:solidFill>
                <a:schemeClr val="bg1"/>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12</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9" y="1539875"/>
            <a:ext cx="7199313"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5"/>
          <p:cNvSpPr>
            <a:spLocks noChangeArrowheads="1"/>
          </p:cNvSpPr>
          <p:nvPr/>
        </p:nvSpPr>
        <p:spPr bwMode="auto">
          <a:xfrm>
            <a:off x="2636838" y="539750"/>
            <a:ext cx="4422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a:solidFill>
                  <a:schemeClr val="bg1"/>
                </a:solidFill>
              </a:rPr>
              <a:t>LIDT Values for UV Mirrors</a:t>
            </a:r>
            <a:endParaRPr lang="en-GB" sz="2200">
              <a:solidFill>
                <a:schemeClr val="bg1"/>
              </a:solidFill>
            </a:endParaRPr>
          </a:p>
        </p:txBody>
      </p:sp>
      <p:sp>
        <p:nvSpPr>
          <p:cNvPr id="2" name="Rectangle 1"/>
          <p:cNvSpPr/>
          <p:nvPr/>
        </p:nvSpPr>
        <p:spPr>
          <a:xfrm>
            <a:off x="6671639" y="1409075"/>
            <a:ext cx="1394085" cy="499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1069" y="3007245"/>
            <a:ext cx="3217163" cy="338554"/>
          </a:xfrm>
          <a:prstGeom prst="rect">
            <a:avLst/>
          </a:prstGeom>
          <a:noFill/>
        </p:spPr>
        <p:txBody>
          <a:bodyPr wrap="none" rtlCol="0">
            <a:spAutoFit/>
          </a:bodyPr>
          <a:lstStyle/>
          <a:p>
            <a:r>
              <a:rPr lang="en-US" sz="1600" dirty="0" smtClean="0"/>
              <a:t>Red curves: baseline supplier</a:t>
            </a:r>
            <a:endParaRPr lang="en-GB" sz="1600" dirty="0"/>
          </a:p>
        </p:txBody>
      </p:sp>
      <p:sp>
        <p:nvSpPr>
          <p:cNvPr id="8" name="TextBox 7"/>
          <p:cNvSpPr txBox="1"/>
          <p:nvPr/>
        </p:nvSpPr>
        <p:spPr>
          <a:xfrm>
            <a:off x="5841069" y="3605299"/>
            <a:ext cx="3709477" cy="338554"/>
          </a:xfrm>
          <a:prstGeom prst="rect">
            <a:avLst/>
          </a:prstGeom>
          <a:noFill/>
        </p:spPr>
        <p:txBody>
          <a:bodyPr wrap="none" rtlCol="0">
            <a:spAutoFit/>
          </a:bodyPr>
          <a:lstStyle/>
          <a:p>
            <a:r>
              <a:rPr lang="en-US" sz="1600" dirty="0" smtClean="0"/>
              <a:t>Other colors: alternative suppliers</a:t>
            </a:r>
            <a:endParaRPr lang="en-GB" sz="1600" dirty="0"/>
          </a:p>
        </p:txBody>
      </p:sp>
      <p:sp>
        <p:nvSpPr>
          <p:cNvPr id="7"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13</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86" y="1792288"/>
            <a:ext cx="7200900"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p:cNvSpPr>
            <a:spLocks noChangeArrowheads="1"/>
          </p:cNvSpPr>
          <p:nvPr/>
        </p:nvSpPr>
        <p:spPr bwMode="auto">
          <a:xfrm>
            <a:off x="2636838" y="539750"/>
            <a:ext cx="55737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a:solidFill>
                  <a:schemeClr val="bg1"/>
                </a:solidFill>
              </a:rPr>
              <a:t>LIDT Values for 3</a:t>
            </a:r>
            <a:r>
              <a:rPr lang="en-GB" sz="2200" b="1">
                <a:solidFill>
                  <a:schemeClr val="bg1"/>
                </a:solidFill>
                <a:latin typeface="Symbol" pitchFamily="18" charset="2"/>
              </a:rPr>
              <a:t>l-</a:t>
            </a:r>
            <a:r>
              <a:rPr lang="en-GB" sz="2200" b="1">
                <a:solidFill>
                  <a:schemeClr val="bg1"/>
                </a:solidFill>
              </a:rPr>
              <a:t>Dichroic in UV</a:t>
            </a:r>
            <a:endParaRPr lang="en-GB" sz="2200">
              <a:solidFill>
                <a:schemeClr val="bg1"/>
              </a:solidFill>
            </a:endParaRPr>
          </a:p>
        </p:txBody>
      </p:sp>
      <p:sp>
        <p:nvSpPr>
          <p:cNvPr id="4" name="Rectangle 3"/>
          <p:cNvSpPr/>
          <p:nvPr/>
        </p:nvSpPr>
        <p:spPr>
          <a:xfrm>
            <a:off x="6588145" y="1409075"/>
            <a:ext cx="1394085" cy="499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352512" y="2767548"/>
            <a:ext cx="3278270" cy="338554"/>
          </a:xfrm>
          <a:prstGeom prst="rect">
            <a:avLst/>
          </a:prstGeom>
          <a:noFill/>
        </p:spPr>
        <p:txBody>
          <a:bodyPr wrap="none" rtlCol="0">
            <a:spAutoFit/>
          </a:bodyPr>
          <a:lstStyle/>
          <a:p>
            <a:r>
              <a:rPr lang="en-US" sz="1600" dirty="0" smtClean="0"/>
              <a:t>Blue curves: baseline supplier</a:t>
            </a:r>
            <a:endParaRPr lang="en-GB" sz="1600" dirty="0"/>
          </a:p>
        </p:txBody>
      </p:sp>
      <p:sp>
        <p:nvSpPr>
          <p:cNvPr id="7" name="TextBox 6"/>
          <p:cNvSpPr txBox="1"/>
          <p:nvPr/>
        </p:nvSpPr>
        <p:spPr>
          <a:xfrm>
            <a:off x="6359291" y="3605299"/>
            <a:ext cx="3839321" cy="338554"/>
          </a:xfrm>
          <a:prstGeom prst="rect">
            <a:avLst/>
          </a:prstGeom>
          <a:noFill/>
        </p:spPr>
        <p:txBody>
          <a:bodyPr wrap="none" rtlCol="0">
            <a:spAutoFit/>
          </a:bodyPr>
          <a:lstStyle/>
          <a:p>
            <a:r>
              <a:rPr lang="en-US" sz="1600" dirty="0" smtClean="0"/>
              <a:t>Other colors: alternative suppliers</a:t>
            </a:r>
            <a:endParaRPr lang="en-GB" sz="1600" dirty="0"/>
          </a:p>
        </p:txBody>
      </p:sp>
      <p:sp>
        <p:nvSpPr>
          <p:cNvPr id="8"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14</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895790853"/>
              </p:ext>
            </p:extLst>
          </p:nvPr>
        </p:nvGraphicFramePr>
        <p:xfrm>
          <a:off x="1172839" y="1415623"/>
          <a:ext cx="7247830" cy="4521153"/>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Rectangle 2"/>
          <p:cNvSpPr>
            <a:spLocks noChangeArrowheads="1"/>
          </p:cNvSpPr>
          <p:nvPr/>
        </p:nvSpPr>
        <p:spPr bwMode="auto">
          <a:xfrm>
            <a:off x="2540000" y="292100"/>
            <a:ext cx="6391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2200" b="1">
                <a:solidFill>
                  <a:schemeClr val="bg1"/>
                </a:solidFill>
              </a:rPr>
              <a:t>UV Lenses: refined screening at DLR</a:t>
            </a:r>
          </a:p>
        </p:txBody>
      </p:sp>
      <p:cxnSp>
        <p:nvCxnSpPr>
          <p:cNvPr id="8" name="Straight Connector 7"/>
          <p:cNvCxnSpPr/>
          <p:nvPr/>
        </p:nvCxnSpPr>
        <p:spPr>
          <a:xfrm>
            <a:off x="5676900" y="2006600"/>
            <a:ext cx="0" cy="41751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413" name="TextBox 10"/>
          <p:cNvSpPr txBox="1">
            <a:spLocks noChangeArrowheads="1"/>
          </p:cNvSpPr>
          <p:nvPr/>
        </p:nvSpPr>
        <p:spPr bwMode="auto">
          <a:xfrm>
            <a:off x="2894013" y="5822950"/>
            <a:ext cx="160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a:t>2009-2010</a:t>
            </a:r>
            <a:endParaRPr lang="en-GB"/>
          </a:p>
        </p:txBody>
      </p:sp>
      <p:sp>
        <p:nvSpPr>
          <p:cNvPr id="17414" name="TextBox 11"/>
          <p:cNvSpPr txBox="1">
            <a:spLocks noChangeArrowheads="1"/>
          </p:cNvSpPr>
          <p:nvPr/>
        </p:nvSpPr>
        <p:spPr bwMode="auto">
          <a:xfrm>
            <a:off x="6594475" y="582612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a:t>2012</a:t>
            </a:r>
            <a:endParaRPr lang="en-GB"/>
          </a:p>
        </p:txBody>
      </p:sp>
      <p:cxnSp>
        <p:nvCxnSpPr>
          <p:cNvPr id="15" name="Straight Connector 14"/>
          <p:cNvCxnSpPr/>
          <p:nvPr/>
        </p:nvCxnSpPr>
        <p:spPr>
          <a:xfrm>
            <a:off x="341313" y="4690769"/>
            <a:ext cx="9061450" cy="14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416" name="TextBox 16"/>
          <p:cNvSpPr txBox="1">
            <a:spLocks noChangeArrowheads="1"/>
          </p:cNvSpPr>
          <p:nvPr/>
        </p:nvSpPr>
        <p:spPr bwMode="auto">
          <a:xfrm>
            <a:off x="258763" y="4462463"/>
            <a:ext cx="133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a:t>Requirement</a:t>
            </a:r>
          </a:p>
          <a:p>
            <a:pPr eaLnBrk="1" hangingPunct="1"/>
            <a:r>
              <a:rPr lang="en-US" sz="1400"/>
              <a:t>TT rules</a:t>
            </a:r>
            <a:endParaRPr lang="en-GB" sz="1400"/>
          </a:p>
        </p:txBody>
      </p:sp>
      <p:sp>
        <p:nvSpPr>
          <p:cNvPr id="9"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15</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477" y="1238184"/>
            <a:ext cx="8771970" cy="5816977"/>
          </a:xfrm>
          <a:prstGeom prst="rect">
            <a:avLst/>
          </a:prstGeom>
        </p:spPr>
        <p:txBody>
          <a:bodyPr wrap="square">
            <a:spAutoFit/>
          </a:bodyPr>
          <a:lstStyle/>
          <a:p>
            <a:pPr>
              <a:defRPr/>
            </a:pPr>
            <a:r>
              <a:rPr lang="en-GB" b="1" dirty="0">
                <a:solidFill>
                  <a:schemeClr val="bg2"/>
                </a:solidFill>
              </a:rPr>
              <a:t>Investigation of root-causes: </a:t>
            </a:r>
            <a:r>
              <a:rPr lang="en-GB" b="1" dirty="0" smtClean="0">
                <a:solidFill>
                  <a:schemeClr val="bg2"/>
                </a:solidFill>
              </a:rPr>
              <a:t>bottom-up</a:t>
            </a:r>
            <a:endParaRPr lang="en-GB" b="1" dirty="0">
              <a:solidFill>
                <a:schemeClr val="bg2"/>
              </a:solidFill>
            </a:endParaRPr>
          </a:p>
          <a:p>
            <a:pPr marL="228600" indent="-228600">
              <a:buFont typeface="+mj-lt"/>
              <a:buAutoNum type="arabicPeriod"/>
              <a:defRPr/>
            </a:pPr>
            <a:r>
              <a:rPr lang="en-US" sz="1200" dirty="0" smtClean="0">
                <a:solidFill>
                  <a:schemeClr val="bg2"/>
                </a:solidFill>
              </a:rPr>
              <a:t>Detailed inspection of damage features</a:t>
            </a:r>
          </a:p>
          <a:p>
            <a:pPr marL="628650" lvl="1" indent="-171450">
              <a:buFont typeface="Wingdings" pitchFamily="2" charset="2"/>
              <a:buChar char="Ø"/>
              <a:defRPr/>
            </a:pPr>
            <a:r>
              <a:rPr lang="en-US" sz="1200" dirty="0" smtClean="0">
                <a:solidFill>
                  <a:schemeClr val="bg2"/>
                </a:solidFill>
              </a:rPr>
              <a:t>Detailed inspections of optics by Selex and ESTEC</a:t>
            </a:r>
          </a:p>
          <a:p>
            <a:pPr marL="628650" lvl="1" indent="-171450">
              <a:buFont typeface="Wingdings" pitchFamily="2" charset="2"/>
              <a:buChar char="Ø"/>
              <a:defRPr/>
            </a:pPr>
            <a:r>
              <a:rPr lang="en-US" sz="1200" b="1" dirty="0" smtClean="0">
                <a:solidFill>
                  <a:schemeClr val="bg2"/>
                </a:solidFill>
              </a:rPr>
              <a:t>All damage features are similar and small (</a:t>
            </a:r>
            <a:r>
              <a:rPr lang="en-US" sz="1200" b="1" dirty="0" smtClean="0">
                <a:solidFill>
                  <a:schemeClr val="bg2"/>
                </a:solidFill>
                <a:latin typeface="Verdana"/>
                <a:ea typeface="Verdana"/>
                <a:cs typeface="Verdana"/>
              </a:rPr>
              <a:t>ø</a:t>
            </a:r>
            <a:r>
              <a:rPr lang="en-US" sz="1200" b="1" dirty="0" smtClean="0">
                <a:solidFill>
                  <a:schemeClr val="bg2"/>
                </a:solidFill>
              </a:rPr>
              <a:t>50 – </a:t>
            </a:r>
            <a:r>
              <a:rPr lang="en-US" sz="1200" b="1" dirty="0" smtClean="0">
                <a:solidFill>
                  <a:schemeClr val="bg2"/>
                </a:solidFill>
                <a:latin typeface="Verdana"/>
                <a:ea typeface="Verdana"/>
                <a:cs typeface="Verdana"/>
              </a:rPr>
              <a:t>ø</a:t>
            </a:r>
            <a:r>
              <a:rPr lang="en-US" sz="1200" b="1" dirty="0" smtClean="0">
                <a:solidFill>
                  <a:schemeClr val="bg2"/>
                </a:solidFill>
              </a:rPr>
              <a:t>100 </a:t>
            </a:r>
            <a:r>
              <a:rPr lang="en-US" sz="1200" b="1" dirty="0" smtClean="0">
                <a:solidFill>
                  <a:schemeClr val="bg2"/>
                </a:solidFill>
                <a:latin typeface="Symbol" pitchFamily="18" charset="2"/>
              </a:rPr>
              <a:t>m</a:t>
            </a:r>
            <a:r>
              <a:rPr lang="en-US" sz="1200" b="1" dirty="0" smtClean="0">
                <a:solidFill>
                  <a:schemeClr val="bg2"/>
                </a:solidFill>
                <a:ea typeface="Verdana" pitchFamily="34" charset="0"/>
                <a:cs typeface="Verdana" pitchFamily="34" charset="0"/>
              </a:rPr>
              <a:t>m)</a:t>
            </a:r>
          </a:p>
          <a:p>
            <a:pPr marL="628650" lvl="1" indent="-171450">
              <a:buFont typeface="Wingdings" pitchFamily="2" charset="2"/>
              <a:buChar char="Ø"/>
              <a:defRPr/>
            </a:pPr>
            <a:r>
              <a:rPr lang="en-US" sz="1200" b="1" dirty="0" smtClean="0">
                <a:solidFill>
                  <a:schemeClr val="bg2"/>
                </a:solidFill>
                <a:ea typeface="Verdana" pitchFamily="34" charset="0"/>
                <a:cs typeface="Verdana" pitchFamily="34" charset="0"/>
              </a:rPr>
              <a:t>Evidence of very small precursors (</a:t>
            </a:r>
            <a:r>
              <a:rPr lang="en-US" sz="1200" b="1" dirty="0" smtClean="0">
                <a:solidFill>
                  <a:schemeClr val="bg2"/>
                </a:solidFill>
                <a:latin typeface="Verdana"/>
                <a:ea typeface="Verdana"/>
                <a:cs typeface="Verdana"/>
              </a:rPr>
              <a:t>ø1</a:t>
            </a:r>
            <a:r>
              <a:rPr lang="en-US" sz="1200" b="1" dirty="0" smtClean="0">
                <a:solidFill>
                  <a:schemeClr val="bg2"/>
                </a:solidFill>
              </a:rPr>
              <a:t>– </a:t>
            </a:r>
            <a:r>
              <a:rPr lang="en-US" sz="1200" b="1" dirty="0" smtClean="0">
                <a:solidFill>
                  <a:schemeClr val="bg2"/>
                </a:solidFill>
                <a:latin typeface="Verdana"/>
                <a:ea typeface="Verdana"/>
                <a:cs typeface="Verdana"/>
              </a:rPr>
              <a:t>ø3</a:t>
            </a:r>
            <a:r>
              <a:rPr lang="en-US" sz="1200" b="1" dirty="0" smtClean="0">
                <a:solidFill>
                  <a:schemeClr val="bg2"/>
                </a:solidFill>
              </a:rPr>
              <a:t> </a:t>
            </a:r>
            <a:r>
              <a:rPr lang="en-US" sz="1200" b="1" dirty="0" smtClean="0">
                <a:solidFill>
                  <a:schemeClr val="bg2"/>
                </a:solidFill>
                <a:latin typeface="Symbol" pitchFamily="18" charset="2"/>
              </a:rPr>
              <a:t>m</a:t>
            </a:r>
            <a:r>
              <a:rPr lang="en-US" sz="1200" b="1" dirty="0" smtClean="0">
                <a:solidFill>
                  <a:schemeClr val="bg2"/>
                </a:solidFill>
                <a:ea typeface="Verdana" pitchFamily="34" charset="0"/>
                <a:cs typeface="Verdana" pitchFamily="34" charset="0"/>
              </a:rPr>
              <a:t>m)</a:t>
            </a:r>
            <a:endParaRPr lang="en-US" sz="1200" b="1" dirty="0" smtClean="0">
              <a:solidFill>
                <a:schemeClr val="bg2"/>
              </a:solidFill>
            </a:endParaRPr>
          </a:p>
          <a:p>
            <a:pPr marL="628650" lvl="1" indent="-171450">
              <a:buFont typeface="Wingdings" pitchFamily="2" charset="2"/>
              <a:buChar char="Ø"/>
              <a:defRPr/>
            </a:pPr>
            <a:r>
              <a:rPr lang="en-US" sz="1200" dirty="0" smtClean="0">
                <a:solidFill>
                  <a:schemeClr val="bg2"/>
                </a:solidFill>
              </a:rPr>
              <a:t>Some surfaces still outstanding, e.g. harmonic section</a:t>
            </a:r>
          </a:p>
          <a:p>
            <a:pPr marL="228600" indent="-228600">
              <a:buFont typeface="+mj-lt"/>
              <a:buAutoNum type="arabicPeriod"/>
              <a:defRPr/>
            </a:pPr>
            <a:r>
              <a:rPr lang="en-US" sz="1200" dirty="0" smtClean="0">
                <a:solidFill>
                  <a:schemeClr val="bg2"/>
                </a:solidFill>
              </a:rPr>
              <a:t>Compare damage feature with LIDT test samples</a:t>
            </a:r>
          </a:p>
          <a:p>
            <a:pPr marL="628650" lvl="1" indent="-171450">
              <a:buFont typeface="Wingdings" pitchFamily="2" charset="2"/>
              <a:buChar char="Ø"/>
              <a:defRPr/>
            </a:pPr>
            <a:r>
              <a:rPr lang="en-US" sz="1200" b="1" dirty="0" smtClean="0">
                <a:solidFill>
                  <a:schemeClr val="bg2"/>
                </a:solidFill>
              </a:rPr>
              <a:t>Damage morphologies are different </a:t>
            </a:r>
            <a:r>
              <a:rPr lang="en-US" sz="1200" dirty="0" smtClean="0">
                <a:solidFill>
                  <a:schemeClr val="bg2"/>
                </a:solidFill>
              </a:rPr>
              <a:t>between LIDT samples and endurance test optics</a:t>
            </a:r>
          </a:p>
          <a:p>
            <a:pPr marL="628650" lvl="1" indent="-171450">
              <a:buFont typeface="Wingdings" pitchFamily="2" charset="2"/>
              <a:buChar char="Ø"/>
              <a:defRPr/>
            </a:pPr>
            <a:r>
              <a:rPr lang="en-US" sz="1200" dirty="0" smtClean="0">
                <a:solidFill>
                  <a:schemeClr val="bg2"/>
                </a:solidFill>
              </a:rPr>
              <a:t>LIDT sample damages are catastrophic (typically half the beam diameter) with no sign of small precursors</a:t>
            </a:r>
          </a:p>
          <a:p>
            <a:pPr marL="228600" indent="-228600">
              <a:buFont typeface="+mj-lt"/>
              <a:buAutoNum type="arabicPeriod"/>
              <a:defRPr/>
            </a:pPr>
            <a:r>
              <a:rPr lang="en-US" sz="1200" dirty="0" smtClean="0">
                <a:solidFill>
                  <a:schemeClr val="bg2"/>
                </a:solidFill>
              </a:rPr>
              <a:t>Identify potential damage precursors:</a:t>
            </a:r>
          </a:p>
          <a:p>
            <a:pPr marL="628650" lvl="1" indent="-171450">
              <a:buFont typeface="Wingdings" pitchFamily="2" charset="2"/>
              <a:buChar char="Ø"/>
              <a:defRPr/>
            </a:pPr>
            <a:r>
              <a:rPr lang="en-US" sz="1200" b="1" dirty="0" smtClean="0">
                <a:solidFill>
                  <a:schemeClr val="bg2"/>
                </a:solidFill>
              </a:rPr>
              <a:t>Surface contaminants on coating</a:t>
            </a:r>
          </a:p>
          <a:p>
            <a:pPr marL="628650" lvl="1" indent="-171450">
              <a:buFont typeface="Wingdings" pitchFamily="2" charset="2"/>
              <a:buChar char="Ø"/>
              <a:defRPr/>
            </a:pPr>
            <a:r>
              <a:rPr lang="en-US" sz="1200" b="1" dirty="0" smtClean="0">
                <a:solidFill>
                  <a:schemeClr val="bg2"/>
                </a:solidFill>
              </a:rPr>
              <a:t>Residual polishing contamination on substrates</a:t>
            </a:r>
          </a:p>
          <a:p>
            <a:pPr marL="628650" lvl="1" indent="-171450">
              <a:buFont typeface="Wingdings" pitchFamily="2" charset="2"/>
              <a:buChar char="Ø"/>
              <a:defRPr/>
            </a:pPr>
            <a:r>
              <a:rPr lang="en-US" sz="1200" b="1" dirty="0" smtClean="0">
                <a:solidFill>
                  <a:schemeClr val="bg2"/>
                </a:solidFill>
              </a:rPr>
              <a:t>Small defects caused by arcing during coating</a:t>
            </a:r>
          </a:p>
          <a:p>
            <a:pPr marL="228600" indent="-228600">
              <a:buFont typeface="+mj-lt"/>
              <a:buAutoNum type="arabicPeriod"/>
              <a:defRPr/>
            </a:pPr>
            <a:r>
              <a:rPr lang="en-US" sz="1200" dirty="0" smtClean="0">
                <a:solidFill>
                  <a:schemeClr val="bg2"/>
                </a:solidFill>
              </a:rPr>
              <a:t>Chemically label potential precursors</a:t>
            </a:r>
          </a:p>
          <a:p>
            <a:pPr marL="628650" lvl="1" indent="-171450">
              <a:buFont typeface="Wingdings" pitchFamily="2" charset="2"/>
              <a:buChar char="Ø"/>
              <a:defRPr/>
            </a:pPr>
            <a:r>
              <a:rPr lang="en-US" sz="1200" b="1" dirty="0" smtClean="0">
                <a:solidFill>
                  <a:schemeClr val="bg2"/>
                </a:solidFill>
              </a:rPr>
              <a:t>Surface contaminants are coming from residual epoxy outgassing</a:t>
            </a:r>
          </a:p>
          <a:p>
            <a:pPr marL="628650" lvl="1" indent="-171450">
              <a:buFont typeface="Wingdings" pitchFamily="2" charset="2"/>
              <a:buChar char="Ø"/>
              <a:defRPr/>
            </a:pPr>
            <a:r>
              <a:rPr lang="en-US" sz="1200" b="1" dirty="0" smtClean="0">
                <a:solidFill>
                  <a:schemeClr val="bg2"/>
                </a:solidFill>
              </a:rPr>
              <a:t>AR substrate “contamination” </a:t>
            </a:r>
            <a:r>
              <a:rPr lang="en-US" sz="1200" b="1" dirty="0">
                <a:solidFill>
                  <a:schemeClr val="bg2"/>
                </a:solidFill>
              </a:rPr>
              <a:t>is </a:t>
            </a:r>
            <a:r>
              <a:rPr lang="en-US" sz="1200" b="1" dirty="0" smtClean="0">
                <a:solidFill>
                  <a:schemeClr val="bg2"/>
                </a:solidFill>
              </a:rPr>
              <a:t>Cerium-oxide from the polishing powder</a:t>
            </a:r>
          </a:p>
          <a:p>
            <a:pPr marL="628650" lvl="1" indent="-171450">
              <a:buFont typeface="Wingdings" pitchFamily="2" charset="2"/>
              <a:buChar char="Ø"/>
              <a:defRPr/>
            </a:pPr>
            <a:r>
              <a:rPr lang="en-US" sz="1200" b="1" dirty="0" smtClean="0">
                <a:solidFill>
                  <a:schemeClr val="bg2"/>
                </a:solidFill>
              </a:rPr>
              <a:t>HR coating damages contains stainless steel components (Fe, Ni, Cr …)</a:t>
            </a:r>
          </a:p>
          <a:p>
            <a:pPr marL="228600" indent="-228600">
              <a:buFont typeface="+mj-lt"/>
              <a:buAutoNum type="arabicPeriod"/>
              <a:defRPr/>
            </a:pPr>
            <a:r>
              <a:rPr lang="en-US" sz="1200" dirty="0" smtClean="0">
                <a:solidFill>
                  <a:schemeClr val="bg2"/>
                </a:solidFill>
              </a:rPr>
              <a:t>Eliminate precursors by cleaning and/or process change</a:t>
            </a:r>
          </a:p>
          <a:p>
            <a:pPr marL="628650" lvl="1" indent="-171450">
              <a:buFont typeface="Wingdings" pitchFamily="2" charset="2"/>
              <a:buChar char="Ø"/>
              <a:defRPr/>
            </a:pPr>
            <a:r>
              <a:rPr lang="en-US" sz="1200" b="1" dirty="0" smtClean="0">
                <a:solidFill>
                  <a:schemeClr val="bg2"/>
                </a:solidFill>
              </a:rPr>
              <a:t>Initial cleaning trials of surface contamination, effectiveness still to be verified</a:t>
            </a:r>
          </a:p>
          <a:p>
            <a:pPr marL="628650" lvl="1" indent="-171450">
              <a:buFont typeface="Wingdings" pitchFamily="2" charset="2"/>
              <a:buChar char="Ø"/>
              <a:defRPr/>
            </a:pPr>
            <a:r>
              <a:rPr lang="en-US" sz="1200" b="1" dirty="0">
                <a:solidFill>
                  <a:schemeClr val="bg2"/>
                </a:solidFill>
              </a:rPr>
              <a:t>Initial cleaning trials of </a:t>
            </a:r>
            <a:r>
              <a:rPr lang="en-US" sz="1200" b="1" dirty="0" smtClean="0">
                <a:solidFill>
                  <a:schemeClr val="bg2"/>
                </a:solidFill>
              </a:rPr>
              <a:t>substrate contamination</a:t>
            </a:r>
            <a:r>
              <a:rPr lang="en-US" sz="1200" b="1" dirty="0">
                <a:solidFill>
                  <a:schemeClr val="bg2"/>
                </a:solidFill>
              </a:rPr>
              <a:t>, effectiveness still to be verified</a:t>
            </a:r>
          </a:p>
          <a:p>
            <a:pPr marL="628650" lvl="1" indent="-171450">
              <a:buFont typeface="Wingdings" pitchFamily="2" charset="2"/>
              <a:buChar char="Ø"/>
              <a:defRPr/>
            </a:pPr>
            <a:r>
              <a:rPr lang="en-US" sz="1200" dirty="0" smtClean="0">
                <a:solidFill>
                  <a:schemeClr val="bg2"/>
                </a:solidFill>
              </a:rPr>
              <a:t>Coating samples using mechanical shutter and adjusted process parameters, samples available for test</a:t>
            </a:r>
          </a:p>
          <a:p>
            <a:pPr marL="628650" lvl="1" indent="-171450">
              <a:buFont typeface="Wingdings" pitchFamily="2" charset="2"/>
              <a:buChar char="Ø"/>
              <a:defRPr/>
            </a:pPr>
            <a:r>
              <a:rPr lang="en-US" sz="1200" b="1" dirty="0">
                <a:solidFill>
                  <a:schemeClr val="bg2"/>
                </a:solidFill>
              </a:rPr>
              <a:t>Coating samples using </a:t>
            </a:r>
            <a:r>
              <a:rPr lang="en-US" sz="1200" b="1" dirty="0" smtClean="0">
                <a:solidFill>
                  <a:schemeClr val="bg2"/>
                </a:solidFill>
              </a:rPr>
              <a:t>improved arcing suppression techniques (less power, more sensitive supervisor), samples still to be produced</a:t>
            </a:r>
            <a:endParaRPr lang="en-US" sz="1200" b="1" dirty="0">
              <a:solidFill>
                <a:schemeClr val="bg2"/>
              </a:solidFill>
            </a:endParaRPr>
          </a:p>
          <a:p>
            <a:pPr marL="228600" indent="-228600">
              <a:buFont typeface="+mj-lt"/>
              <a:buAutoNum type="arabicPeriod"/>
              <a:defRPr/>
            </a:pPr>
            <a:r>
              <a:rPr lang="en-US" sz="1200" dirty="0" smtClean="0">
                <a:solidFill>
                  <a:schemeClr val="bg2"/>
                </a:solidFill>
              </a:rPr>
              <a:t>Verify performance:</a:t>
            </a:r>
          </a:p>
          <a:p>
            <a:pPr marL="628650" lvl="1" indent="-171450">
              <a:buFont typeface="Wingdings" pitchFamily="2" charset="2"/>
              <a:buChar char="Ø"/>
              <a:defRPr/>
            </a:pPr>
            <a:r>
              <a:rPr lang="en-US" sz="1200" b="1" dirty="0" smtClean="0">
                <a:solidFill>
                  <a:schemeClr val="bg2"/>
                </a:solidFill>
              </a:rPr>
              <a:t>Replication of damage on endurance test samples, on-going</a:t>
            </a:r>
          </a:p>
          <a:p>
            <a:pPr marL="628650" lvl="1" indent="-171450">
              <a:buFont typeface="Wingdings" pitchFamily="2" charset="2"/>
              <a:buChar char="Ø"/>
              <a:defRPr/>
            </a:pPr>
            <a:r>
              <a:rPr lang="en-US" sz="1200" b="1" dirty="0" smtClean="0">
                <a:solidFill>
                  <a:schemeClr val="bg2"/>
                </a:solidFill>
              </a:rPr>
              <a:t>LIDT test by DLR on above AR samples, still to be done</a:t>
            </a:r>
          </a:p>
          <a:p>
            <a:pPr marL="628650" lvl="1" indent="-171450">
              <a:buFont typeface="Wingdings" pitchFamily="2" charset="2"/>
              <a:buChar char="Ø"/>
              <a:defRPr/>
            </a:pPr>
            <a:r>
              <a:rPr lang="en-US" sz="1200" b="1" dirty="0" smtClean="0">
                <a:solidFill>
                  <a:schemeClr val="bg2"/>
                </a:solidFill>
              </a:rPr>
              <a:t>Modified LIDT test by DLR on new HR samples (raster scan), still to be done</a:t>
            </a:r>
          </a:p>
          <a:p>
            <a:pPr marL="628650" lvl="1" indent="-171450">
              <a:buFont typeface="Wingdings" pitchFamily="2" charset="2"/>
              <a:buChar char="Ø"/>
              <a:defRPr/>
            </a:pPr>
            <a:r>
              <a:rPr lang="en-US" sz="1200" b="1" dirty="0" smtClean="0">
                <a:solidFill>
                  <a:schemeClr val="bg2"/>
                </a:solidFill>
              </a:rPr>
              <a:t>Accelerated life test on above samples, still to be done</a:t>
            </a:r>
          </a:p>
          <a:p>
            <a:pPr marL="628650" lvl="1" indent="-171450">
              <a:buFont typeface="Wingdings" pitchFamily="2" charset="2"/>
              <a:buChar char="Ø"/>
              <a:defRPr/>
            </a:pPr>
            <a:endParaRPr lang="en-US" sz="800" dirty="0" smtClean="0">
              <a:solidFill>
                <a:schemeClr val="bg2"/>
              </a:solidFill>
            </a:endParaRPr>
          </a:p>
          <a:p>
            <a:pPr marL="171450" indent="-171450">
              <a:buFont typeface="Wingdings" pitchFamily="2" charset="2"/>
              <a:buChar char="Ø"/>
              <a:defRPr/>
            </a:pPr>
            <a:endParaRPr lang="en-GB" sz="800" dirty="0">
              <a:solidFill>
                <a:schemeClr val="bg2"/>
              </a:solidFill>
            </a:endParaRPr>
          </a:p>
        </p:txBody>
      </p:sp>
      <p:sp>
        <p:nvSpPr>
          <p:cNvPr id="14339" name="Rectangle 5"/>
          <p:cNvSpPr>
            <a:spLocks noChangeArrowheads="1"/>
          </p:cNvSpPr>
          <p:nvPr/>
        </p:nvSpPr>
        <p:spPr bwMode="auto">
          <a:xfrm>
            <a:off x="2636838" y="539750"/>
            <a:ext cx="5535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dirty="0">
                <a:solidFill>
                  <a:schemeClr val="bg1"/>
                </a:solidFill>
              </a:rPr>
              <a:t>Potential root causes for damage </a:t>
            </a:r>
            <a:endParaRPr lang="en-GB" sz="2200" dirty="0">
              <a:solidFill>
                <a:schemeClr val="bg1"/>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16</a:t>
            </a:fld>
            <a:endParaRPr lang="it-IT" sz="800" dirty="0">
              <a:solidFill>
                <a:schemeClr val="bg2"/>
              </a:solidFill>
            </a:endParaRPr>
          </a:p>
        </p:txBody>
      </p:sp>
    </p:spTree>
    <p:extLst>
      <p:ext uri="{BB962C8B-B14F-4D97-AF65-F5344CB8AC3E}">
        <p14:creationId xmlns:p14="http://schemas.microsoft.com/office/powerpoint/2010/main" val="128945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2434473" y="712135"/>
            <a:ext cx="60933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dirty="0" smtClean="0">
                <a:solidFill>
                  <a:schemeClr val="bg1"/>
                </a:solidFill>
              </a:rPr>
              <a:t>Beam Expansion Prior to UV Section</a:t>
            </a:r>
            <a:endParaRPr lang="en-GB" sz="2200" dirty="0">
              <a:solidFill>
                <a:schemeClr val="bg1"/>
              </a:solidFill>
            </a:endParaRPr>
          </a:p>
        </p:txBody>
      </p:sp>
      <p:grpSp>
        <p:nvGrpSpPr>
          <p:cNvPr id="4" name="Group 3"/>
          <p:cNvGrpSpPr/>
          <p:nvPr/>
        </p:nvGrpSpPr>
        <p:grpSpPr>
          <a:xfrm>
            <a:off x="619125" y="1335895"/>
            <a:ext cx="7664450" cy="5225572"/>
            <a:chOff x="619125" y="1403350"/>
            <a:chExt cx="7664450" cy="5225572"/>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403350"/>
              <a:ext cx="766445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30780" y="5647482"/>
              <a:ext cx="689548" cy="539530"/>
            </a:xfrm>
            <a:prstGeom prst="rect">
              <a:avLst/>
            </a:prstGeom>
            <a:ln w="12700">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00" b="1" dirty="0" smtClean="0">
                  <a:solidFill>
                    <a:schemeClr val="tx1">
                      <a:lumMod val="85000"/>
                      <a:lumOff val="15000"/>
                    </a:schemeClr>
                  </a:solidFill>
                </a:rPr>
                <a:t>SHG*</a:t>
              </a:r>
              <a:endParaRPr lang="en-GB" sz="1300" b="1" dirty="0">
                <a:solidFill>
                  <a:schemeClr val="tx1">
                    <a:lumMod val="85000"/>
                    <a:lumOff val="15000"/>
                  </a:schemeClr>
                </a:solidFill>
              </a:endParaRPr>
            </a:p>
          </p:txBody>
        </p:sp>
        <p:cxnSp>
          <p:nvCxnSpPr>
            <p:cNvPr id="8" name="Straight Connector 7"/>
            <p:cNvCxnSpPr>
              <a:stCxn id="5" idx="2"/>
            </p:cNvCxnSpPr>
            <p:nvPr/>
          </p:nvCxnSpPr>
          <p:spPr>
            <a:xfrm flipV="1">
              <a:off x="6775554" y="6187012"/>
              <a:ext cx="1" cy="4419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30516" y="5486457"/>
              <a:ext cx="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728080" y="5486457"/>
              <a:ext cx="0" cy="18000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0516" y="2953062"/>
              <a:ext cx="0" cy="2082488"/>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85481" y="2955562"/>
              <a:ext cx="0" cy="2082488"/>
            </a:xfrm>
            <a:prstGeom prst="line">
              <a:avLst/>
            </a:prstGeom>
            <a:ln w="127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420447" y="6232993"/>
            <a:ext cx="710214" cy="426129"/>
            <a:chOff x="6420447" y="6232993"/>
            <a:chExt cx="710214" cy="426129"/>
          </a:xfrm>
        </p:grpSpPr>
        <p:sp>
          <p:nvSpPr>
            <p:cNvPr id="2" name="Rectangle 1"/>
            <p:cNvSpPr/>
            <p:nvPr/>
          </p:nvSpPr>
          <p:spPr>
            <a:xfrm>
              <a:off x="6420447" y="6232993"/>
              <a:ext cx="710214" cy="124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571369" y="6561467"/>
              <a:ext cx="408373" cy="976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Manual Operation 4"/>
            <p:cNvSpPr/>
            <p:nvPr/>
          </p:nvSpPr>
          <p:spPr>
            <a:xfrm>
              <a:off x="6420447" y="6357281"/>
              <a:ext cx="710214" cy="204186"/>
            </a:xfrm>
            <a:prstGeom prst="flowChartManualOperat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7253055" y="6284468"/>
            <a:ext cx="851515" cy="276999"/>
          </a:xfrm>
          <a:prstGeom prst="rect">
            <a:avLst/>
          </a:prstGeom>
          <a:solidFill>
            <a:schemeClr val="bg1"/>
          </a:solidFill>
        </p:spPr>
        <p:txBody>
          <a:bodyPr wrap="none" rtlCol="0">
            <a:spAutoFit/>
          </a:bodyPr>
          <a:lstStyle/>
          <a:p>
            <a:r>
              <a:rPr lang="en-US" sz="1200" b="1" dirty="0" smtClean="0"/>
              <a:t>BEX 1,4</a:t>
            </a:r>
            <a:endParaRPr lang="en-GB" sz="1200" b="1" dirty="0"/>
          </a:p>
        </p:txBody>
      </p:sp>
      <p:sp>
        <p:nvSpPr>
          <p:cNvPr id="16" name="TextBox 15"/>
          <p:cNvSpPr txBox="1"/>
          <p:nvPr/>
        </p:nvSpPr>
        <p:spPr>
          <a:xfrm>
            <a:off x="3508587" y="4118317"/>
            <a:ext cx="739552" cy="276999"/>
          </a:xfrm>
          <a:prstGeom prst="rect">
            <a:avLst/>
          </a:prstGeom>
          <a:solidFill>
            <a:schemeClr val="bg1"/>
          </a:solidFill>
        </p:spPr>
        <p:txBody>
          <a:bodyPr wrap="none" lIns="36000" rIns="36000" rtlCol="0">
            <a:spAutoFit/>
          </a:bodyPr>
          <a:lstStyle/>
          <a:p>
            <a:r>
              <a:rPr lang="en-US" sz="1200" b="1" dirty="0" smtClean="0"/>
              <a:t>BEX 1,2</a:t>
            </a:r>
            <a:endParaRPr lang="en-GB" sz="1200" b="1" dirty="0"/>
          </a:p>
        </p:txBody>
      </p:sp>
      <p:sp>
        <p:nvSpPr>
          <p:cNvPr id="20" name="Oval 19"/>
          <p:cNvSpPr/>
          <p:nvPr/>
        </p:nvSpPr>
        <p:spPr>
          <a:xfrm>
            <a:off x="1429305" y="2956264"/>
            <a:ext cx="1473693" cy="26633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087732" y="5756951"/>
            <a:ext cx="1473693" cy="26633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094086" y="5756951"/>
            <a:ext cx="1473693" cy="26633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6775554" y="6653619"/>
            <a:ext cx="0" cy="269823"/>
          </a:xfrm>
          <a:prstGeom prst="line">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80730" y="3613212"/>
            <a:ext cx="3067409" cy="1224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3116062" y="1935332"/>
            <a:ext cx="0" cy="3172754"/>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429305" y="4767309"/>
            <a:ext cx="1285129" cy="200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4333782" y="3018408"/>
            <a:ext cx="0" cy="2089678"/>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02423" y="3018408"/>
            <a:ext cx="0" cy="1238408"/>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75554" y="4256816"/>
            <a:ext cx="1" cy="713779"/>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02423" y="4266273"/>
            <a:ext cx="1073132" cy="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33782" y="3018408"/>
            <a:ext cx="1368641" cy="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16062" y="5100688"/>
            <a:ext cx="1217720" cy="7398"/>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197754" y="1820411"/>
            <a:ext cx="2412384" cy="1139686"/>
            <a:chOff x="7197754" y="1619075"/>
            <a:chExt cx="2412384" cy="1139686"/>
          </a:xfrm>
        </p:grpSpPr>
        <p:grpSp>
          <p:nvGrpSpPr>
            <p:cNvPr id="33" name="Group 32"/>
            <p:cNvGrpSpPr/>
            <p:nvPr/>
          </p:nvGrpSpPr>
          <p:grpSpPr>
            <a:xfrm>
              <a:off x="7197754" y="1619075"/>
              <a:ext cx="2385819" cy="307777"/>
              <a:chOff x="7197754" y="1619075"/>
              <a:chExt cx="2385819" cy="307777"/>
            </a:xfrm>
          </p:grpSpPr>
          <p:sp>
            <p:nvSpPr>
              <p:cNvPr id="43" name="Oval 42"/>
              <p:cNvSpPr/>
              <p:nvPr/>
            </p:nvSpPr>
            <p:spPr>
              <a:xfrm>
                <a:off x="7197754" y="1619075"/>
                <a:ext cx="738231" cy="27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8019875" y="1619075"/>
                <a:ext cx="1563698" cy="307777"/>
              </a:xfrm>
              <a:prstGeom prst="rect">
                <a:avLst/>
              </a:prstGeom>
              <a:noFill/>
            </p:spPr>
            <p:txBody>
              <a:bodyPr wrap="none" rtlCol="0">
                <a:spAutoFit/>
              </a:bodyPr>
              <a:lstStyle/>
              <a:p>
                <a:r>
                  <a:rPr lang="en-US" sz="1400" dirty="0" smtClean="0"/>
                  <a:t>Fluence &gt; LIDT</a:t>
                </a:r>
                <a:endParaRPr lang="en-GB" sz="1400" dirty="0"/>
              </a:p>
            </p:txBody>
          </p:sp>
        </p:grpSp>
        <p:grpSp>
          <p:nvGrpSpPr>
            <p:cNvPr id="35" name="Group 34"/>
            <p:cNvGrpSpPr/>
            <p:nvPr/>
          </p:nvGrpSpPr>
          <p:grpSpPr>
            <a:xfrm>
              <a:off x="7207541" y="2023145"/>
              <a:ext cx="2385819" cy="307777"/>
              <a:chOff x="7197754" y="1619075"/>
              <a:chExt cx="2385819" cy="307777"/>
            </a:xfrm>
          </p:grpSpPr>
          <p:sp>
            <p:nvSpPr>
              <p:cNvPr id="41" name="Oval 40"/>
              <p:cNvSpPr/>
              <p:nvPr/>
            </p:nvSpPr>
            <p:spPr>
              <a:xfrm>
                <a:off x="7197754" y="1619075"/>
                <a:ext cx="738231" cy="2768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8019875" y="1619075"/>
                <a:ext cx="1563698" cy="307777"/>
              </a:xfrm>
              <a:prstGeom prst="rect">
                <a:avLst/>
              </a:prstGeom>
              <a:noFill/>
            </p:spPr>
            <p:txBody>
              <a:bodyPr wrap="none" rtlCol="0">
                <a:spAutoFit/>
              </a:bodyPr>
              <a:lstStyle/>
              <a:p>
                <a:r>
                  <a:rPr lang="en-US" sz="1400" dirty="0" smtClean="0"/>
                  <a:t>Fluence ~ LIDT</a:t>
                </a:r>
                <a:endParaRPr lang="en-GB" sz="1400" dirty="0"/>
              </a:p>
            </p:txBody>
          </p:sp>
        </p:grpSp>
        <p:grpSp>
          <p:nvGrpSpPr>
            <p:cNvPr id="36" name="Group 35"/>
            <p:cNvGrpSpPr/>
            <p:nvPr/>
          </p:nvGrpSpPr>
          <p:grpSpPr>
            <a:xfrm>
              <a:off x="7224319" y="2450984"/>
              <a:ext cx="2385819" cy="307777"/>
              <a:chOff x="7197754" y="1619075"/>
              <a:chExt cx="2385819" cy="307777"/>
            </a:xfrm>
          </p:grpSpPr>
          <p:sp>
            <p:nvSpPr>
              <p:cNvPr id="38" name="Oval 37"/>
              <p:cNvSpPr/>
              <p:nvPr/>
            </p:nvSpPr>
            <p:spPr>
              <a:xfrm>
                <a:off x="7197754" y="1619075"/>
                <a:ext cx="738231" cy="276837"/>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8019875" y="1619075"/>
                <a:ext cx="1563698" cy="307777"/>
              </a:xfrm>
              <a:prstGeom prst="rect">
                <a:avLst/>
              </a:prstGeom>
              <a:noFill/>
            </p:spPr>
            <p:txBody>
              <a:bodyPr wrap="none" rtlCol="0">
                <a:spAutoFit/>
              </a:bodyPr>
              <a:lstStyle/>
              <a:p>
                <a:r>
                  <a:rPr lang="en-US" sz="1400" dirty="0" smtClean="0"/>
                  <a:t>Fluence &lt; LIDT</a:t>
                </a:r>
                <a:endParaRPr lang="en-GB" sz="1400" dirty="0"/>
              </a:p>
            </p:txBody>
          </p:sp>
        </p:grpSp>
      </p:grpSp>
      <p:sp>
        <p:nvSpPr>
          <p:cNvPr id="45" name="Rectangle 44"/>
          <p:cNvSpPr/>
          <p:nvPr/>
        </p:nvSpPr>
        <p:spPr>
          <a:xfrm>
            <a:off x="6668188" y="1345506"/>
            <a:ext cx="3231975" cy="400110"/>
          </a:xfrm>
          <a:prstGeom prst="rect">
            <a:avLst/>
          </a:prstGeom>
        </p:spPr>
        <p:txBody>
          <a:bodyPr wrap="none">
            <a:spAutoFit/>
          </a:bodyPr>
          <a:lstStyle/>
          <a:p>
            <a:r>
              <a:rPr lang="en-US" dirty="0"/>
              <a:t>Output energy: </a:t>
            </a:r>
            <a:r>
              <a:rPr lang="en-US" dirty="0" smtClean="0"/>
              <a:t>110mJ</a:t>
            </a:r>
            <a:endParaRPr lang="en-GB" dirty="0"/>
          </a:p>
        </p:txBody>
      </p:sp>
      <p:sp>
        <p:nvSpPr>
          <p:cNvPr id="46"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17</a:t>
            </a:fld>
            <a:endParaRPr lang="it-IT" sz="800" dirty="0">
              <a:solidFill>
                <a:schemeClr val="bg2"/>
              </a:solidFill>
            </a:endParaRPr>
          </a:p>
        </p:txBody>
      </p:sp>
    </p:spTree>
    <p:extLst>
      <p:ext uri="{BB962C8B-B14F-4D97-AF65-F5344CB8AC3E}">
        <p14:creationId xmlns:p14="http://schemas.microsoft.com/office/powerpoint/2010/main" val="3461119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2964404" y="623359"/>
            <a:ext cx="29738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b="1" dirty="0" smtClean="0">
                <a:solidFill>
                  <a:schemeClr val="bg1"/>
                </a:solidFill>
              </a:rPr>
              <a:t>Energy Reduction</a:t>
            </a:r>
            <a:endParaRPr lang="en-GB" sz="2200" dirty="0">
              <a:solidFill>
                <a:schemeClr val="bg1"/>
              </a:solidFill>
            </a:endParaRPr>
          </a:p>
        </p:txBody>
      </p:sp>
      <p:grpSp>
        <p:nvGrpSpPr>
          <p:cNvPr id="4" name="Group 3"/>
          <p:cNvGrpSpPr/>
          <p:nvPr/>
        </p:nvGrpSpPr>
        <p:grpSpPr>
          <a:xfrm>
            <a:off x="619125" y="1335895"/>
            <a:ext cx="7664450" cy="5225572"/>
            <a:chOff x="619125" y="1403350"/>
            <a:chExt cx="7664450" cy="5225572"/>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403350"/>
              <a:ext cx="766445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30780" y="5647482"/>
              <a:ext cx="689548" cy="539530"/>
            </a:xfrm>
            <a:prstGeom prst="rect">
              <a:avLst/>
            </a:prstGeom>
            <a:ln w="12700">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00" b="1" dirty="0" smtClean="0">
                  <a:solidFill>
                    <a:schemeClr val="tx1">
                      <a:lumMod val="85000"/>
                      <a:lumOff val="15000"/>
                    </a:schemeClr>
                  </a:solidFill>
                </a:rPr>
                <a:t>SHG*</a:t>
              </a:r>
              <a:endParaRPr lang="en-GB" sz="1300" b="1" dirty="0">
                <a:solidFill>
                  <a:schemeClr val="tx1">
                    <a:lumMod val="85000"/>
                    <a:lumOff val="15000"/>
                  </a:schemeClr>
                </a:solidFill>
              </a:endParaRPr>
            </a:p>
          </p:txBody>
        </p:sp>
        <p:cxnSp>
          <p:nvCxnSpPr>
            <p:cNvPr id="8" name="Straight Connector 7"/>
            <p:cNvCxnSpPr>
              <a:stCxn id="5" idx="2"/>
            </p:cNvCxnSpPr>
            <p:nvPr/>
          </p:nvCxnSpPr>
          <p:spPr>
            <a:xfrm flipV="1">
              <a:off x="6775554" y="6187012"/>
              <a:ext cx="1" cy="4419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30516" y="5486457"/>
              <a:ext cx="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728080" y="5486457"/>
              <a:ext cx="0" cy="18000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0516" y="2953062"/>
              <a:ext cx="0" cy="2082488"/>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85481" y="2955562"/>
              <a:ext cx="0" cy="2082488"/>
            </a:xfrm>
            <a:prstGeom prst="line">
              <a:avLst/>
            </a:prstGeom>
            <a:ln w="127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420447" y="6232993"/>
            <a:ext cx="710214" cy="426129"/>
            <a:chOff x="6420447" y="6232993"/>
            <a:chExt cx="710214" cy="426129"/>
          </a:xfrm>
        </p:grpSpPr>
        <p:sp>
          <p:nvSpPr>
            <p:cNvPr id="2" name="Rectangle 1"/>
            <p:cNvSpPr/>
            <p:nvPr/>
          </p:nvSpPr>
          <p:spPr>
            <a:xfrm>
              <a:off x="6420447" y="6232993"/>
              <a:ext cx="710214" cy="124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571369" y="6561467"/>
              <a:ext cx="408373" cy="976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Manual Operation 4"/>
            <p:cNvSpPr/>
            <p:nvPr/>
          </p:nvSpPr>
          <p:spPr>
            <a:xfrm>
              <a:off x="6420447" y="6357281"/>
              <a:ext cx="710214" cy="204186"/>
            </a:xfrm>
            <a:prstGeom prst="flowChartManualOperat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7253055" y="6284468"/>
            <a:ext cx="851515" cy="276999"/>
          </a:xfrm>
          <a:prstGeom prst="rect">
            <a:avLst/>
          </a:prstGeom>
          <a:solidFill>
            <a:schemeClr val="bg1"/>
          </a:solidFill>
        </p:spPr>
        <p:txBody>
          <a:bodyPr wrap="none" rtlCol="0">
            <a:spAutoFit/>
          </a:bodyPr>
          <a:lstStyle/>
          <a:p>
            <a:r>
              <a:rPr lang="en-US" sz="1200" b="1" dirty="0" smtClean="0"/>
              <a:t>BEX 1,4</a:t>
            </a:r>
            <a:endParaRPr lang="en-GB" sz="1200" b="1" dirty="0"/>
          </a:p>
        </p:txBody>
      </p:sp>
      <p:sp>
        <p:nvSpPr>
          <p:cNvPr id="16" name="TextBox 15"/>
          <p:cNvSpPr txBox="1"/>
          <p:nvPr/>
        </p:nvSpPr>
        <p:spPr>
          <a:xfrm>
            <a:off x="3508587" y="4118317"/>
            <a:ext cx="739552" cy="276999"/>
          </a:xfrm>
          <a:prstGeom prst="rect">
            <a:avLst/>
          </a:prstGeom>
          <a:solidFill>
            <a:schemeClr val="bg1"/>
          </a:solidFill>
        </p:spPr>
        <p:txBody>
          <a:bodyPr wrap="none" lIns="36000" rIns="36000" rtlCol="0">
            <a:spAutoFit/>
          </a:bodyPr>
          <a:lstStyle/>
          <a:p>
            <a:r>
              <a:rPr lang="en-US" sz="1200" b="1" dirty="0" smtClean="0"/>
              <a:t>BEX 1,2</a:t>
            </a:r>
            <a:endParaRPr lang="en-GB" sz="1200" b="1" dirty="0"/>
          </a:p>
        </p:txBody>
      </p:sp>
      <p:sp>
        <p:nvSpPr>
          <p:cNvPr id="20" name="Oval 19"/>
          <p:cNvSpPr/>
          <p:nvPr/>
        </p:nvSpPr>
        <p:spPr>
          <a:xfrm>
            <a:off x="1429305" y="2956264"/>
            <a:ext cx="1473693" cy="26633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087732" y="5756951"/>
            <a:ext cx="1473693" cy="26633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094086" y="5756951"/>
            <a:ext cx="1473693" cy="26633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6775554" y="6653619"/>
            <a:ext cx="0" cy="269823"/>
          </a:xfrm>
          <a:prstGeom prst="line">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80730" y="3613212"/>
            <a:ext cx="3067409" cy="1224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3116062" y="1935332"/>
            <a:ext cx="0" cy="3172754"/>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429305" y="4767309"/>
            <a:ext cx="1285129" cy="200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4333782" y="3018408"/>
            <a:ext cx="0" cy="2089678"/>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02423" y="3018408"/>
            <a:ext cx="0" cy="1238408"/>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75554" y="4256816"/>
            <a:ext cx="1" cy="713779"/>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02423" y="4266273"/>
            <a:ext cx="1073132" cy="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33782" y="3018408"/>
            <a:ext cx="1368641" cy="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16062" y="5100688"/>
            <a:ext cx="1217720" cy="7398"/>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197754" y="1820411"/>
            <a:ext cx="2412384" cy="1139686"/>
            <a:chOff x="7197754" y="1619075"/>
            <a:chExt cx="2412384" cy="1139686"/>
          </a:xfrm>
        </p:grpSpPr>
        <p:grpSp>
          <p:nvGrpSpPr>
            <p:cNvPr id="33" name="Group 32"/>
            <p:cNvGrpSpPr/>
            <p:nvPr/>
          </p:nvGrpSpPr>
          <p:grpSpPr>
            <a:xfrm>
              <a:off x="7197754" y="1619075"/>
              <a:ext cx="2385819" cy="307777"/>
              <a:chOff x="7197754" y="1619075"/>
              <a:chExt cx="2385819" cy="307777"/>
            </a:xfrm>
          </p:grpSpPr>
          <p:sp>
            <p:nvSpPr>
              <p:cNvPr id="43" name="Oval 42"/>
              <p:cNvSpPr/>
              <p:nvPr/>
            </p:nvSpPr>
            <p:spPr>
              <a:xfrm>
                <a:off x="7197754" y="1619075"/>
                <a:ext cx="738231" cy="27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8019875" y="1619075"/>
                <a:ext cx="1563698" cy="307777"/>
              </a:xfrm>
              <a:prstGeom prst="rect">
                <a:avLst/>
              </a:prstGeom>
              <a:noFill/>
            </p:spPr>
            <p:txBody>
              <a:bodyPr wrap="none" rtlCol="0">
                <a:spAutoFit/>
              </a:bodyPr>
              <a:lstStyle/>
              <a:p>
                <a:r>
                  <a:rPr lang="en-US" sz="1400" dirty="0" smtClean="0"/>
                  <a:t>Fluence &gt; LIDT</a:t>
                </a:r>
                <a:endParaRPr lang="en-GB" sz="1400" dirty="0"/>
              </a:p>
            </p:txBody>
          </p:sp>
        </p:grpSp>
        <p:grpSp>
          <p:nvGrpSpPr>
            <p:cNvPr id="35" name="Group 34"/>
            <p:cNvGrpSpPr/>
            <p:nvPr/>
          </p:nvGrpSpPr>
          <p:grpSpPr>
            <a:xfrm>
              <a:off x="7207541" y="2023145"/>
              <a:ext cx="2385819" cy="307777"/>
              <a:chOff x="7197754" y="1619075"/>
              <a:chExt cx="2385819" cy="307777"/>
            </a:xfrm>
          </p:grpSpPr>
          <p:sp>
            <p:nvSpPr>
              <p:cNvPr id="41" name="Oval 40"/>
              <p:cNvSpPr/>
              <p:nvPr/>
            </p:nvSpPr>
            <p:spPr>
              <a:xfrm>
                <a:off x="7197754" y="1619075"/>
                <a:ext cx="738231" cy="2768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8019875" y="1619075"/>
                <a:ext cx="1563698" cy="307777"/>
              </a:xfrm>
              <a:prstGeom prst="rect">
                <a:avLst/>
              </a:prstGeom>
              <a:noFill/>
            </p:spPr>
            <p:txBody>
              <a:bodyPr wrap="none" rtlCol="0">
                <a:spAutoFit/>
              </a:bodyPr>
              <a:lstStyle/>
              <a:p>
                <a:r>
                  <a:rPr lang="en-US" sz="1400" dirty="0" smtClean="0"/>
                  <a:t>Fluence ~ LIDT</a:t>
                </a:r>
                <a:endParaRPr lang="en-GB" sz="1400" dirty="0"/>
              </a:p>
            </p:txBody>
          </p:sp>
        </p:grpSp>
        <p:grpSp>
          <p:nvGrpSpPr>
            <p:cNvPr id="36" name="Group 35"/>
            <p:cNvGrpSpPr/>
            <p:nvPr/>
          </p:nvGrpSpPr>
          <p:grpSpPr>
            <a:xfrm>
              <a:off x="7224319" y="2450984"/>
              <a:ext cx="2385819" cy="307777"/>
              <a:chOff x="7197754" y="1619075"/>
              <a:chExt cx="2385819" cy="307777"/>
            </a:xfrm>
          </p:grpSpPr>
          <p:sp>
            <p:nvSpPr>
              <p:cNvPr id="38" name="Oval 37"/>
              <p:cNvSpPr/>
              <p:nvPr/>
            </p:nvSpPr>
            <p:spPr>
              <a:xfrm>
                <a:off x="7197754" y="1619075"/>
                <a:ext cx="738231" cy="276837"/>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8019875" y="1619075"/>
                <a:ext cx="1563698" cy="307777"/>
              </a:xfrm>
              <a:prstGeom prst="rect">
                <a:avLst/>
              </a:prstGeom>
              <a:noFill/>
            </p:spPr>
            <p:txBody>
              <a:bodyPr wrap="none" rtlCol="0">
                <a:spAutoFit/>
              </a:bodyPr>
              <a:lstStyle/>
              <a:p>
                <a:r>
                  <a:rPr lang="en-US" sz="1400" dirty="0" smtClean="0"/>
                  <a:t>Fluence &lt; LIDT</a:t>
                </a:r>
                <a:endParaRPr lang="en-GB" sz="1400" dirty="0"/>
              </a:p>
            </p:txBody>
          </p:sp>
        </p:grpSp>
      </p:grpSp>
      <p:sp>
        <p:nvSpPr>
          <p:cNvPr id="45" name="Rectangle 44"/>
          <p:cNvSpPr/>
          <p:nvPr/>
        </p:nvSpPr>
        <p:spPr>
          <a:xfrm>
            <a:off x="6668188" y="1345506"/>
            <a:ext cx="3041217" cy="400110"/>
          </a:xfrm>
          <a:prstGeom prst="rect">
            <a:avLst/>
          </a:prstGeom>
        </p:spPr>
        <p:txBody>
          <a:bodyPr wrap="none">
            <a:spAutoFit/>
          </a:bodyPr>
          <a:lstStyle/>
          <a:p>
            <a:r>
              <a:rPr lang="en-US" dirty="0"/>
              <a:t>Output energy: </a:t>
            </a:r>
            <a:r>
              <a:rPr lang="en-US" dirty="0" smtClean="0"/>
              <a:t> 80mJ</a:t>
            </a:r>
            <a:endParaRPr lang="en-GB" dirty="0"/>
          </a:p>
        </p:txBody>
      </p:sp>
      <p:sp>
        <p:nvSpPr>
          <p:cNvPr id="46"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18</a:t>
            </a:fld>
            <a:endParaRPr lang="it-IT" sz="800" dirty="0">
              <a:solidFill>
                <a:schemeClr val="bg2"/>
              </a:solidFill>
            </a:endParaRPr>
          </a:p>
        </p:txBody>
      </p:sp>
    </p:spTree>
    <p:extLst>
      <p:ext uri="{BB962C8B-B14F-4D97-AF65-F5344CB8AC3E}">
        <p14:creationId xmlns:p14="http://schemas.microsoft.com/office/powerpoint/2010/main" val="1046315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a:solidFill>
                  <a:schemeClr val="bg2"/>
                </a:solidFill>
              </a:rPr>
              <a:t>Page </a:t>
            </a:r>
            <a:fld id="{1B1C6C4F-1683-49CF-846F-99F4360FC8F0}" type="slidenum">
              <a:rPr lang="it-IT" sz="800">
                <a:solidFill>
                  <a:schemeClr val="bg2"/>
                </a:solidFill>
              </a:rPr>
              <a:pPr eaLnBrk="1" hangingPunct="1"/>
              <a:t>19</a:t>
            </a:fld>
            <a:endParaRPr lang="it-IT" sz="800">
              <a:solidFill>
                <a:schemeClr val="bg2"/>
              </a:solidFill>
            </a:endParaRPr>
          </a:p>
        </p:txBody>
      </p:sp>
      <p:sp>
        <p:nvSpPr>
          <p:cNvPr id="11267" name="Rectangle 3"/>
          <p:cNvSpPr>
            <a:spLocks noGrp="1" noChangeArrowheads="1"/>
          </p:cNvSpPr>
          <p:nvPr>
            <p:ph type="body" idx="4294967295"/>
          </p:nvPr>
        </p:nvSpPr>
        <p:spPr>
          <a:xfrm>
            <a:off x="355600" y="1263650"/>
            <a:ext cx="9239250" cy="5138738"/>
          </a:xfrm>
        </p:spPr>
        <p:txBody>
          <a:bodyPr/>
          <a:lstStyle/>
          <a:p>
            <a:pPr>
              <a:lnSpc>
                <a:spcPct val="109000"/>
              </a:lnSpc>
              <a:buFont typeface="Wingdings" pitchFamily="2" charset="2"/>
              <a:buChar char="Ø"/>
              <a:defRPr/>
            </a:pPr>
            <a:r>
              <a:rPr lang="en-US" b="1" dirty="0" smtClean="0">
                <a:latin typeface="Verdana" pitchFamily="34" charset="0"/>
              </a:rPr>
              <a:t>Aeolus being a demonstrator mission must find balance between mission robustness and mission performance;</a:t>
            </a:r>
          </a:p>
          <a:p>
            <a:pPr>
              <a:lnSpc>
                <a:spcPct val="109000"/>
              </a:lnSpc>
              <a:buFont typeface="Wingdings" pitchFamily="2" charset="2"/>
              <a:buChar char="Ø"/>
              <a:defRPr/>
            </a:pPr>
            <a:endParaRPr lang="en-US" sz="500" b="1" dirty="0">
              <a:latin typeface="Verdana" pitchFamily="34" charset="0"/>
            </a:endParaRPr>
          </a:p>
          <a:p>
            <a:pPr>
              <a:lnSpc>
                <a:spcPct val="109000"/>
              </a:lnSpc>
              <a:buFont typeface="Wingdings" pitchFamily="2" charset="2"/>
              <a:buChar char="Ø"/>
              <a:defRPr/>
            </a:pPr>
            <a:r>
              <a:rPr lang="en-US" b="1" dirty="0" smtClean="0">
                <a:latin typeface="Verdana" pitchFamily="34" charset="0"/>
              </a:rPr>
              <a:t>FM-A endurance test has re-confirmed that fluence is a critical parameter to be carefully controlled;</a:t>
            </a:r>
          </a:p>
          <a:p>
            <a:pPr>
              <a:lnSpc>
                <a:spcPct val="109000"/>
              </a:lnSpc>
              <a:buFont typeface="Wingdings" pitchFamily="2" charset="2"/>
              <a:buChar char="Ø"/>
              <a:defRPr/>
            </a:pPr>
            <a:endParaRPr lang="en-US" sz="500" b="1" dirty="0">
              <a:latin typeface="Verdana" pitchFamily="34" charset="0"/>
            </a:endParaRPr>
          </a:p>
          <a:p>
            <a:pPr>
              <a:lnSpc>
                <a:spcPct val="109000"/>
              </a:lnSpc>
              <a:buFont typeface="Wingdings" pitchFamily="2" charset="2"/>
              <a:buChar char="Ø"/>
              <a:defRPr/>
            </a:pPr>
            <a:r>
              <a:rPr lang="en-US" b="1" dirty="0" smtClean="0">
                <a:latin typeface="Verdana" pitchFamily="34" charset="0"/>
              </a:rPr>
              <a:t>The Project is committed to fulfill the mission requirements, however:</a:t>
            </a:r>
          </a:p>
          <a:p>
            <a:pPr lvl="1">
              <a:lnSpc>
                <a:spcPct val="109000"/>
              </a:lnSpc>
              <a:buFont typeface="+mj-lt"/>
              <a:buAutoNum type="arabicPeriod"/>
              <a:defRPr/>
            </a:pPr>
            <a:r>
              <a:rPr lang="en-US" b="1" dirty="0" smtClean="0">
                <a:latin typeface="Verdana" pitchFamily="34" charset="0"/>
              </a:rPr>
              <a:t>Take advantage of performance margins in the beginning of the mission and run the laser at lower output power;</a:t>
            </a:r>
          </a:p>
          <a:p>
            <a:pPr lvl="1">
              <a:lnSpc>
                <a:spcPct val="109000"/>
              </a:lnSpc>
              <a:buFont typeface="+mj-lt"/>
              <a:buAutoNum type="arabicPeriod"/>
              <a:defRPr/>
            </a:pPr>
            <a:r>
              <a:rPr lang="en-US" b="1" dirty="0" smtClean="0">
                <a:latin typeface="Verdana" pitchFamily="34" charset="0"/>
              </a:rPr>
              <a:t>Exploit the redundant laser as a real mission resource, i.e. include the redundant laser in the commissioning phase, use as a “fresh asset” whenever deemed necessary;</a:t>
            </a:r>
          </a:p>
          <a:p>
            <a:pPr lvl="1">
              <a:lnSpc>
                <a:spcPct val="109000"/>
              </a:lnSpc>
              <a:buFont typeface="+mj-lt"/>
              <a:buAutoNum type="arabicPeriod"/>
              <a:defRPr/>
            </a:pPr>
            <a:r>
              <a:rPr lang="en-US" b="1" dirty="0" smtClean="0">
                <a:latin typeface="Verdana" pitchFamily="34" charset="0"/>
              </a:rPr>
              <a:t>Given 2, explore the limits of the nominal laser by compensating mission degradations through increased laser power;</a:t>
            </a:r>
          </a:p>
          <a:p>
            <a:pPr>
              <a:lnSpc>
                <a:spcPct val="109000"/>
              </a:lnSpc>
              <a:buFont typeface="Wingdings" pitchFamily="2" charset="2"/>
              <a:buChar char="Ø"/>
              <a:defRPr/>
            </a:pPr>
            <a:endParaRPr lang="en-US" sz="500" b="1" dirty="0" smtClean="0">
              <a:latin typeface="Verdana" pitchFamily="34" charset="0"/>
            </a:endParaRPr>
          </a:p>
          <a:p>
            <a:pPr>
              <a:lnSpc>
                <a:spcPct val="109000"/>
              </a:lnSpc>
              <a:buFont typeface="Wingdings" pitchFamily="2" charset="2"/>
              <a:buChar char="Ø"/>
              <a:defRPr/>
            </a:pPr>
            <a:r>
              <a:rPr lang="en-US" b="1" dirty="0" smtClean="0">
                <a:latin typeface="Verdana" pitchFamily="34" charset="0"/>
              </a:rPr>
              <a:t>A beginning of life operational scenario with a 80 </a:t>
            </a:r>
            <a:r>
              <a:rPr lang="en-US" b="1" dirty="0" err="1" smtClean="0">
                <a:latin typeface="Verdana" pitchFamily="34" charset="0"/>
              </a:rPr>
              <a:t>mJ</a:t>
            </a:r>
            <a:r>
              <a:rPr lang="en-US" b="1" dirty="0" smtClean="0">
                <a:latin typeface="Verdana" pitchFamily="34" charset="0"/>
              </a:rPr>
              <a:t> laser is fully compatible with the performance predictions of 2 m/s random error;</a:t>
            </a:r>
          </a:p>
          <a:p>
            <a:pPr>
              <a:lnSpc>
                <a:spcPct val="109000"/>
              </a:lnSpc>
              <a:buFont typeface="Wingdings" pitchFamily="2" charset="2"/>
              <a:buChar char="Ø"/>
              <a:defRPr/>
            </a:pPr>
            <a:endParaRPr lang="en-US" sz="500" b="1" dirty="0" smtClean="0">
              <a:latin typeface="Verdana" pitchFamily="34" charset="0"/>
            </a:endParaRPr>
          </a:p>
          <a:p>
            <a:pPr>
              <a:lnSpc>
                <a:spcPct val="109000"/>
              </a:lnSpc>
              <a:buFont typeface="Wingdings" pitchFamily="2" charset="2"/>
              <a:buChar char="Ø"/>
              <a:defRPr/>
            </a:pPr>
            <a:r>
              <a:rPr lang="en-US" b="1" dirty="0" smtClean="0">
                <a:latin typeface="Verdana" pitchFamily="34" charset="0"/>
              </a:rPr>
              <a:t>An end of life scenario is either to increase the laser energy to ~100mJ, with the risk of damage and switch to redundant laser, or accepting a graceful performance degradation to ~2.5 m/s random error;</a:t>
            </a:r>
          </a:p>
          <a:p>
            <a:pPr marL="0" indent="0">
              <a:lnSpc>
                <a:spcPct val="109000"/>
              </a:lnSpc>
              <a:buFont typeface="Verdana" pitchFamily="34" charset="0"/>
              <a:buNone/>
              <a:defRPr/>
            </a:pPr>
            <a:endParaRPr lang="en-US" sz="800" b="1" dirty="0">
              <a:latin typeface="Verdana" pitchFamily="34" charset="0"/>
            </a:endParaRPr>
          </a:p>
        </p:txBody>
      </p:sp>
      <p:sp>
        <p:nvSpPr>
          <p:cNvPr id="22532" name="Rectangle 2"/>
          <p:cNvSpPr>
            <a:spLocks noChangeArrowheads="1"/>
          </p:cNvSpPr>
          <p:nvPr/>
        </p:nvSpPr>
        <p:spPr bwMode="auto">
          <a:xfrm>
            <a:off x="2616200" y="388938"/>
            <a:ext cx="67294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200" b="1">
                <a:solidFill>
                  <a:schemeClr val="bg1"/>
                </a:solidFill>
              </a:rPr>
              <a:t>Mission robustness vs performance</a:t>
            </a:r>
            <a:endParaRPr lang="en-GB" sz="2200" b="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2530475" y="219075"/>
            <a:ext cx="6323013" cy="862013"/>
          </a:xfrm>
        </p:spPr>
        <p:txBody>
          <a:bodyPr/>
          <a:lstStyle/>
          <a:p>
            <a:r>
              <a:rPr lang="en-GB" dirty="0" smtClean="0">
                <a:latin typeface="Verdana" pitchFamily="34" charset="0"/>
              </a:rPr>
              <a:t>Satellite Items under Development</a:t>
            </a:r>
            <a:endParaRPr lang="en-US" dirty="0" smtClean="0">
              <a:latin typeface="Verdana" pitchFamily="34" charset="0"/>
            </a:endParaRPr>
          </a:p>
        </p:txBody>
      </p:sp>
      <p:pic>
        <p:nvPicPr>
          <p:cNvPr id="5123" name="Picture 7" descr="Fig_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419225"/>
            <a:ext cx="3662363"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Fig_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566863"/>
            <a:ext cx="4837112" cy="4837112"/>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6409228B-C681-4066-A12C-B5841BDC95BB}" type="slidenum">
              <a:rPr lang="it-IT" sz="800">
                <a:solidFill>
                  <a:schemeClr val="bg2"/>
                </a:solidFill>
              </a:rPr>
              <a:pPr eaLnBrk="1" hangingPunct="1"/>
              <a:t>2</a:t>
            </a:fld>
            <a:endParaRPr lang="it-IT" sz="800" dirty="0">
              <a:solidFill>
                <a:schemeClr val="bg2"/>
              </a:solidFill>
            </a:endParaRPr>
          </a:p>
        </p:txBody>
      </p:sp>
      <p:sp>
        <p:nvSpPr>
          <p:cNvPr id="109578" name="Oval 10"/>
          <p:cNvSpPr>
            <a:spLocks noChangeArrowheads="1"/>
          </p:cNvSpPr>
          <p:nvPr/>
        </p:nvSpPr>
        <p:spPr bwMode="auto">
          <a:xfrm>
            <a:off x="2055813" y="2214563"/>
            <a:ext cx="1366837" cy="5651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152" name="Oval 13"/>
          <p:cNvSpPr>
            <a:spLocks noChangeArrowheads="1"/>
          </p:cNvSpPr>
          <p:nvPr/>
        </p:nvSpPr>
        <p:spPr bwMode="auto">
          <a:xfrm>
            <a:off x="1339850" y="4184650"/>
            <a:ext cx="1366838" cy="565150"/>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9582" name="Oval 14"/>
          <p:cNvSpPr>
            <a:spLocks noChangeArrowheads="1"/>
          </p:cNvSpPr>
          <p:nvPr/>
        </p:nvSpPr>
        <p:spPr bwMode="auto">
          <a:xfrm>
            <a:off x="1404938" y="3146425"/>
            <a:ext cx="1366837" cy="5651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109586" name="Group 18"/>
          <p:cNvGrpSpPr>
            <a:grpSpLocks/>
          </p:cNvGrpSpPr>
          <p:nvPr/>
        </p:nvGrpSpPr>
        <p:grpSpPr bwMode="auto">
          <a:xfrm>
            <a:off x="2744788" y="5795963"/>
            <a:ext cx="1612900" cy="836612"/>
            <a:chOff x="1729" y="3651"/>
            <a:chExt cx="1016" cy="527"/>
          </a:xfrm>
        </p:grpSpPr>
        <p:sp>
          <p:nvSpPr>
            <p:cNvPr id="5136" name="Oval 16"/>
            <p:cNvSpPr>
              <a:spLocks noChangeArrowheads="1"/>
            </p:cNvSpPr>
            <p:nvPr/>
          </p:nvSpPr>
          <p:spPr bwMode="auto">
            <a:xfrm>
              <a:off x="1729" y="3651"/>
              <a:ext cx="1016" cy="527"/>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37" name="Text Box 17"/>
            <p:cNvSpPr txBox="1">
              <a:spLocks noChangeArrowheads="1"/>
            </p:cNvSpPr>
            <p:nvPr/>
          </p:nvSpPr>
          <p:spPr bwMode="auto">
            <a:xfrm>
              <a:off x="1854" y="3989"/>
              <a:ext cx="7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US" sz="1000" dirty="0"/>
                <a:t>Application SW</a:t>
              </a:r>
              <a:endParaRPr lang="en-GB" sz="1000" dirty="0"/>
            </a:p>
          </p:txBody>
        </p:sp>
      </p:grpSp>
      <p:sp>
        <p:nvSpPr>
          <p:cNvPr id="2" name="Rounded Rectangle 1"/>
          <p:cNvSpPr/>
          <p:nvPr/>
        </p:nvSpPr>
        <p:spPr>
          <a:xfrm>
            <a:off x="4357688" y="4184650"/>
            <a:ext cx="244475" cy="1354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32" name="TextBox 2"/>
          <p:cNvSpPr txBox="1">
            <a:spLocks noChangeArrowheads="1"/>
          </p:cNvSpPr>
          <p:nvPr/>
        </p:nvSpPr>
        <p:spPr bwMode="auto">
          <a:xfrm rot="-5400000">
            <a:off x="3770313" y="4732338"/>
            <a:ext cx="1419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200" dirty="0"/>
              <a:t>In-situ Cleaning</a:t>
            </a:r>
            <a:endParaRPr lang="en-GB" sz="1200" dirty="0"/>
          </a:p>
        </p:txBody>
      </p:sp>
      <p:cxnSp>
        <p:nvCxnSpPr>
          <p:cNvPr id="7" name="Elbow Connector 6"/>
          <p:cNvCxnSpPr>
            <a:stCxn id="5132" idx="3"/>
          </p:cNvCxnSpPr>
          <p:nvPr/>
        </p:nvCxnSpPr>
        <p:spPr>
          <a:xfrm rot="16200000" flipV="1">
            <a:off x="3221037" y="2901951"/>
            <a:ext cx="563563" cy="195421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 idx="0"/>
          </p:cNvCxnSpPr>
          <p:nvPr/>
        </p:nvCxnSpPr>
        <p:spPr>
          <a:xfrm rot="16200000" flipV="1">
            <a:off x="3022601" y="2727325"/>
            <a:ext cx="1687512" cy="1227137"/>
          </a:xfrm>
          <a:prstGeom prst="bentConnector3">
            <a:avLst>
              <a:gd name="adj1" fmla="val 10018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48150" y="3879850"/>
            <a:ext cx="496888" cy="204946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9578"/>
                                        </p:tgtEl>
                                        <p:attrNameLst>
                                          <p:attrName>style.visibility</p:attrName>
                                        </p:attrNameLst>
                                      </p:cBhvr>
                                      <p:to>
                                        <p:strVal val="visible"/>
                                      </p:to>
                                    </p:set>
                                    <p:anim calcmode="lin" valueType="num">
                                      <p:cBhvr>
                                        <p:cTn id="7" dur="500" fill="hold"/>
                                        <p:tgtEl>
                                          <p:spTgt spid="109578"/>
                                        </p:tgtEl>
                                        <p:attrNameLst>
                                          <p:attrName>ppt_w</p:attrName>
                                        </p:attrNameLst>
                                      </p:cBhvr>
                                      <p:tavLst>
                                        <p:tav tm="0">
                                          <p:val>
                                            <p:strVal val="#ppt_w*0.70"/>
                                          </p:val>
                                        </p:tav>
                                        <p:tav tm="100000">
                                          <p:val>
                                            <p:strVal val="#ppt_w"/>
                                          </p:val>
                                        </p:tav>
                                      </p:tavLst>
                                    </p:anim>
                                    <p:anim calcmode="lin" valueType="num">
                                      <p:cBhvr>
                                        <p:cTn id="8" dur="500" fill="hold"/>
                                        <p:tgtEl>
                                          <p:spTgt spid="109578"/>
                                        </p:tgtEl>
                                        <p:attrNameLst>
                                          <p:attrName>ppt_h</p:attrName>
                                        </p:attrNameLst>
                                      </p:cBhvr>
                                      <p:tavLst>
                                        <p:tav tm="0">
                                          <p:val>
                                            <p:strVal val="#ppt_h"/>
                                          </p:val>
                                        </p:tav>
                                        <p:tav tm="100000">
                                          <p:val>
                                            <p:strVal val="#ppt_h"/>
                                          </p:val>
                                        </p:tav>
                                      </p:tavLst>
                                    </p:anim>
                                    <p:animEffect transition="in" filter="fade">
                                      <p:cBhvr>
                                        <p:cTn id="9" dur="500"/>
                                        <p:tgtEl>
                                          <p:spTgt spid="109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9582"/>
                                        </p:tgtEl>
                                        <p:attrNameLst>
                                          <p:attrName>style.visibility</p:attrName>
                                        </p:attrNameLst>
                                      </p:cBhvr>
                                      <p:to>
                                        <p:strVal val="visible"/>
                                      </p:to>
                                    </p:set>
                                    <p:anim calcmode="lin" valueType="num">
                                      <p:cBhvr>
                                        <p:cTn id="14" dur="500" fill="hold"/>
                                        <p:tgtEl>
                                          <p:spTgt spid="109582"/>
                                        </p:tgtEl>
                                        <p:attrNameLst>
                                          <p:attrName>ppt_w</p:attrName>
                                        </p:attrNameLst>
                                      </p:cBhvr>
                                      <p:tavLst>
                                        <p:tav tm="0">
                                          <p:val>
                                            <p:strVal val="#ppt_w*0.70"/>
                                          </p:val>
                                        </p:tav>
                                        <p:tav tm="100000">
                                          <p:val>
                                            <p:strVal val="#ppt_w"/>
                                          </p:val>
                                        </p:tav>
                                      </p:tavLst>
                                    </p:anim>
                                    <p:anim calcmode="lin" valueType="num">
                                      <p:cBhvr>
                                        <p:cTn id="15" dur="500" fill="hold"/>
                                        <p:tgtEl>
                                          <p:spTgt spid="109582"/>
                                        </p:tgtEl>
                                        <p:attrNameLst>
                                          <p:attrName>ppt_h</p:attrName>
                                        </p:attrNameLst>
                                      </p:cBhvr>
                                      <p:tavLst>
                                        <p:tav tm="0">
                                          <p:val>
                                            <p:strVal val="#ppt_h"/>
                                          </p:val>
                                        </p:tav>
                                        <p:tav tm="100000">
                                          <p:val>
                                            <p:strVal val="#ppt_h"/>
                                          </p:val>
                                        </p:tav>
                                      </p:tavLst>
                                    </p:anim>
                                    <p:animEffect transition="in" filter="fade">
                                      <p:cBhvr>
                                        <p:cTn id="16" dur="500"/>
                                        <p:tgtEl>
                                          <p:spTgt spid="1095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109586"/>
                                        </p:tgtEl>
                                        <p:attrNameLst>
                                          <p:attrName>style.visibility</p:attrName>
                                        </p:attrNameLst>
                                      </p:cBhvr>
                                      <p:to>
                                        <p:strVal val="visible"/>
                                      </p:to>
                                    </p:set>
                                    <p:anim calcmode="lin" valueType="num">
                                      <p:cBhvr>
                                        <p:cTn id="29" dur="500" fill="hold"/>
                                        <p:tgtEl>
                                          <p:spTgt spid="109586"/>
                                        </p:tgtEl>
                                        <p:attrNameLst>
                                          <p:attrName>ppt_w</p:attrName>
                                        </p:attrNameLst>
                                      </p:cBhvr>
                                      <p:tavLst>
                                        <p:tav tm="0">
                                          <p:val>
                                            <p:strVal val="#ppt_w*0.70"/>
                                          </p:val>
                                        </p:tav>
                                        <p:tav tm="100000">
                                          <p:val>
                                            <p:strVal val="#ppt_w"/>
                                          </p:val>
                                        </p:tav>
                                      </p:tavLst>
                                    </p:anim>
                                    <p:anim calcmode="lin" valueType="num">
                                      <p:cBhvr>
                                        <p:cTn id="30" dur="500" fill="hold"/>
                                        <p:tgtEl>
                                          <p:spTgt spid="109586"/>
                                        </p:tgtEl>
                                        <p:attrNameLst>
                                          <p:attrName>ppt_h</p:attrName>
                                        </p:attrNameLst>
                                      </p:cBhvr>
                                      <p:tavLst>
                                        <p:tav tm="0">
                                          <p:val>
                                            <p:strVal val="#ppt_h"/>
                                          </p:val>
                                        </p:tav>
                                        <p:tav tm="100000">
                                          <p:val>
                                            <p:strVal val="#ppt_h"/>
                                          </p:val>
                                        </p:tav>
                                      </p:tavLst>
                                    </p:anim>
                                    <p:animEffect transition="in" filter="fade">
                                      <p:cBhvr>
                                        <p:cTn id="31" dur="500"/>
                                        <p:tgtEl>
                                          <p:spTgt spid="109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animBg="1"/>
      <p:bldP spid="6152" grpId="0" animBg="1"/>
      <p:bldP spid="10958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620963" y="325438"/>
            <a:ext cx="6323012" cy="862012"/>
          </a:xfrm>
        </p:spPr>
        <p:txBody>
          <a:bodyPr/>
          <a:lstStyle/>
          <a:p>
            <a:r>
              <a:rPr lang="en-US" smtClean="0">
                <a:latin typeface="Verdana" pitchFamily="34" charset="0"/>
              </a:rPr>
              <a:t>Random Error Predictions (BoL)</a:t>
            </a:r>
          </a:p>
        </p:txBody>
      </p:sp>
      <p:sp>
        <p:nvSpPr>
          <p:cNvPr id="23555" name="Rectangle 3"/>
          <p:cNvSpPr>
            <a:spLocks noGrp="1" noChangeArrowheads="1"/>
          </p:cNvSpPr>
          <p:nvPr>
            <p:ph type="body" idx="4294967295"/>
          </p:nvPr>
        </p:nvSpPr>
        <p:spPr>
          <a:xfrm>
            <a:off x="361950" y="1371600"/>
            <a:ext cx="8407400" cy="1136650"/>
          </a:xfrm>
        </p:spPr>
        <p:txBody>
          <a:bodyPr/>
          <a:lstStyle/>
          <a:p>
            <a:pPr>
              <a:buFont typeface="Verdana" pitchFamily="34" charset="0"/>
              <a:buNone/>
            </a:pPr>
            <a:endParaRPr lang="en-US" smtClean="0">
              <a:solidFill>
                <a:schemeClr val="accent1"/>
              </a:solidFill>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p:txBody>
      </p:sp>
      <p:pic>
        <p:nvPicPr>
          <p:cNvPr id="235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306513"/>
            <a:ext cx="9945688"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8120063" y="2142455"/>
            <a:ext cx="833437" cy="28575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00FF00"/>
              </a:solidFill>
            </a:endParaRPr>
          </a:p>
        </p:txBody>
      </p:sp>
      <p:grpSp>
        <p:nvGrpSpPr>
          <p:cNvPr id="23558" name="Group 5"/>
          <p:cNvGrpSpPr>
            <a:grpSpLocks/>
          </p:cNvGrpSpPr>
          <p:nvPr/>
        </p:nvGrpSpPr>
        <p:grpSpPr bwMode="auto">
          <a:xfrm>
            <a:off x="2974975" y="1746250"/>
            <a:ext cx="1719263" cy="4654550"/>
            <a:chOff x="2756848" y="1746913"/>
            <a:chExt cx="941695" cy="4653887"/>
          </a:xfrm>
        </p:grpSpPr>
        <p:cxnSp>
          <p:nvCxnSpPr>
            <p:cNvPr id="7" name="Straight Connector 6"/>
            <p:cNvCxnSpPr/>
            <p:nvPr/>
          </p:nvCxnSpPr>
          <p:spPr>
            <a:xfrm flipH="1">
              <a:off x="3684631" y="1746913"/>
              <a:ext cx="13912" cy="4190403"/>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6848" y="5950014"/>
              <a:ext cx="0" cy="450786"/>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56848" y="5937316"/>
              <a:ext cx="927783"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0"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20</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620963" y="325438"/>
            <a:ext cx="6323012" cy="862012"/>
          </a:xfrm>
        </p:spPr>
        <p:txBody>
          <a:bodyPr/>
          <a:lstStyle/>
          <a:p>
            <a:r>
              <a:rPr lang="en-US" smtClean="0">
                <a:latin typeface="Verdana" pitchFamily="34" charset="0"/>
              </a:rPr>
              <a:t>Random Error Predictions (EoL)</a:t>
            </a:r>
          </a:p>
        </p:txBody>
      </p:sp>
      <p:sp>
        <p:nvSpPr>
          <p:cNvPr id="24579" name="Rectangle 3"/>
          <p:cNvSpPr>
            <a:spLocks noGrp="1" noChangeArrowheads="1"/>
          </p:cNvSpPr>
          <p:nvPr>
            <p:ph type="body" idx="4294967295"/>
          </p:nvPr>
        </p:nvSpPr>
        <p:spPr>
          <a:xfrm>
            <a:off x="361950" y="1371600"/>
            <a:ext cx="8407400" cy="1136650"/>
          </a:xfrm>
        </p:spPr>
        <p:txBody>
          <a:bodyPr/>
          <a:lstStyle/>
          <a:p>
            <a:pPr>
              <a:buFont typeface="Verdana" pitchFamily="34" charset="0"/>
              <a:buNone/>
            </a:pPr>
            <a:endParaRPr lang="en-US" smtClean="0">
              <a:solidFill>
                <a:schemeClr val="accent1"/>
              </a:solidFill>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a:p>
            <a:pPr>
              <a:buFont typeface="Verdana" pitchFamily="34" charset="0"/>
              <a:buNone/>
            </a:pPr>
            <a:endParaRPr lang="en-US" smtClean="0">
              <a:latin typeface="Verdana" pitchFamily="34" charset="0"/>
            </a:endParaRPr>
          </a:p>
        </p:txBody>
      </p:sp>
      <p:pic>
        <p:nvPicPr>
          <p:cNvPr id="2458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309688"/>
            <a:ext cx="9945688"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581" name="Group 9"/>
          <p:cNvGrpSpPr>
            <a:grpSpLocks/>
          </p:cNvGrpSpPr>
          <p:nvPr/>
        </p:nvGrpSpPr>
        <p:grpSpPr bwMode="auto">
          <a:xfrm>
            <a:off x="2757488" y="1746250"/>
            <a:ext cx="941387" cy="4654550"/>
            <a:chOff x="2756848" y="1746913"/>
            <a:chExt cx="941695" cy="4653887"/>
          </a:xfrm>
        </p:grpSpPr>
        <p:cxnSp>
          <p:nvCxnSpPr>
            <p:cNvPr id="3" name="Straight Connector 2"/>
            <p:cNvCxnSpPr/>
            <p:nvPr/>
          </p:nvCxnSpPr>
          <p:spPr>
            <a:xfrm flipH="1">
              <a:off x="3684251" y="1746913"/>
              <a:ext cx="14292" cy="41904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56848" y="5950014"/>
              <a:ext cx="0" cy="4507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56848" y="5937316"/>
              <a:ext cx="927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8120063" y="2231807"/>
            <a:ext cx="833437"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Oval 18"/>
          <p:cNvSpPr/>
          <p:nvPr/>
        </p:nvSpPr>
        <p:spPr>
          <a:xfrm>
            <a:off x="8120063" y="1979613"/>
            <a:ext cx="833437" cy="28575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4584" name="Group 20"/>
          <p:cNvGrpSpPr>
            <a:grpSpLocks/>
          </p:cNvGrpSpPr>
          <p:nvPr/>
        </p:nvGrpSpPr>
        <p:grpSpPr bwMode="auto">
          <a:xfrm>
            <a:off x="2227263" y="1735138"/>
            <a:ext cx="971550" cy="4654550"/>
            <a:chOff x="2756848" y="1746913"/>
            <a:chExt cx="941695" cy="4653887"/>
          </a:xfrm>
        </p:grpSpPr>
        <p:cxnSp>
          <p:nvCxnSpPr>
            <p:cNvPr id="22" name="Straight Connector 21"/>
            <p:cNvCxnSpPr/>
            <p:nvPr/>
          </p:nvCxnSpPr>
          <p:spPr>
            <a:xfrm flipH="1">
              <a:off x="3684694" y="1746913"/>
              <a:ext cx="13849" cy="4190403"/>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56848" y="5950014"/>
              <a:ext cx="0" cy="450786"/>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756848" y="5937316"/>
              <a:ext cx="927846"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5"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21</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836863" y="211138"/>
            <a:ext cx="5510212" cy="862012"/>
          </a:xfrm>
        </p:spPr>
        <p:txBody>
          <a:bodyPr/>
          <a:lstStyle/>
          <a:p>
            <a:r>
              <a:rPr lang="en-US" dirty="0" smtClean="0">
                <a:latin typeface="Verdana" pitchFamily="34" charset="0"/>
              </a:rPr>
              <a:t>Conclusions</a:t>
            </a:r>
          </a:p>
        </p:txBody>
      </p:sp>
      <p:sp>
        <p:nvSpPr>
          <p:cNvPr id="2" name="TextBox 1"/>
          <p:cNvSpPr txBox="1"/>
          <p:nvPr/>
        </p:nvSpPr>
        <p:spPr>
          <a:xfrm>
            <a:off x="585123" y="1701383"/>
            <a:ext cx="7652161" cy="4031873"/>
          </a:xfrm>
          <a:prstGeom prst="rect">
            <a:avLst/>
          </a:prstGeom>
          <a:noFill/>
        </p:spPr>
        <p:txBody>
          <a:bodyPr wrap="square" rtlCol="0">
            <a:spAutoFit/>
          </a:bodyPr>
          <a:lstStyle/>
          <a:p>
            <a:r>
              <a:rPr lang="en-US" sz="1600" dirty="0" smtClean="0">
                <a:solidFill>
                  <a:schemeClr val="bg2"/>
                </a:solidFill>
              </a:rPr>
              <a:t>The endurance test of the first flight laser successfully demonstrated many key performance parameters</a:t>
            </a:r>
          </a:p>
          <a:p>
            <a:endParaRPr lang="en-US" sz="1600" dirty="0">
              <a:solidFill>
                <a:schemeClr val="bg2"/>
              </a:solidFill>
            </a:endParaRPr>
          </a:p>
          <a:p>
            <a:r>
              <a:rPr lang="en-US" sz="1600" dirty="0" smtClean="0">
                <a:solidFill>
                  <a:schemeClr val="bg2"/>
                </a:solidFill>
              </a:rPr>
              <a:t>However, small but unacceptable damages occurred on ~half of the UV optics</a:t>
            </a:r>
          </a:p>
          <a:p>
            <a:endParaRPr lang="en-US" sz="1600" dirty="0">
              <a:solidFill>
                <a:schemeClr val="bg2"/>
              </a:solidFill>
            </a:endParaRPr>
          </a:p>
          <a:p>
            <a:r>
              <a:rPr lang="en-US" sz="1600" dirty="0" smtClean="0">
                <a:solidFill>
                  <a:schemeClr val="bg2"/>
                </a:solidFill>
              </a:rPr>
              <a:t>The Project and the Industrial team is working intensively on many fronts in parallel to confirm root causes and adequate solutions</a:t>
            </a:r>
          </a:p>
          <a:p>
            <a:endParaRPr lang="en-US" sz="1600" dirty="0">
              <a:solidFill>
                <a:schemeClr val="bg2"/>
              </a:solidFill>
            </a:endParaRPr>
          </a:p>
          <a:p>
            <a:r>
              <a:rPr lang="en-US" sz="1600" dirty="0" smtClean="0">
                <a:solidFill>
                  <a:schemeClr val="bg2"/>
                </a:solidFill>
              </a:rPr>
              <a:t>As proven many times before, laser modifications are very time consuming (long lead times, re-alignment always starts from the MO, complex and long duration acceptance tests …)</a:t>
            </a:r>
          </a:p>
          <a:p>
            <a:endParaRPr lang="en-US" sz="1600" dirty="0">
              <a:solidFill>
                <a:schemeClr val="bg2"/>
              </a:solidFill>
            </a:endParaRPr>
          </a:p>
          <a:p>
            <a:r>
              <a:rPr lang="en-GB" sz="1600" dirty="0" smtClean="0">
                <a:solidFill>
                  <a:schemeClr val="bg2"/>
                </a:solidFill>
              </a:rPr>
              <a:t>The </a:t>
            </a:r>
            <a:r>
              <a:rPr lang="en-GB" sz="1600" dirty="0">
                <a:solidFill>
                  <a:schemeClr val="bg2"/>
                </a:solidFill>
              </a:rPr>
              <a:t>mission remains worldwide unique in its technological content and the user communities are still convinced that the mission products will bring break-through in weather forecast and climate research</a:t>
            </a:r>
            <a:r>
              <a:rPr lang="en-GB" sz="1600" dirty="0" smtClean="0">
                <a:solidFill>
                  <a:schemeClr val="bg2"/>
                </a:solidFill>
              </a:rPr>
              <a:t>.</a:t>
            </a:r>
            <a:endParaRPr lang="en-US" b="1" dirty="0" smtClean="0">
              <a:solidFill>
                <a:schemeClr val="bg2"/>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22</a:t>
            </a:fld>
            <a:endParaRPr lang="it-IT" sz="800" dirty="0">
              <a:solidFill>
                <a:schemeClr val="bg2"/>
              </a:solidFill>
            </a:endParaRPr>
          </a:p>
        </p:txBody>
      </p:sp>
    </p:spTree>
    <p:extLst>
      <p:ext uri="{BB962C8B-B14F-4D97-AF65-F5344CB8AC3E}">
        <p14:creationId xmlns:p14="http://schemas.microsoft.com/office/powerpoint/2010/main" val="3877103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D1B3A2CB-07AF-4313-B1DD-7CD788DEC454}" type="slidenum">
              <a:rPr lang="it-IT" sz="800">
                <a:solidFill>
                  <a:schemeClr val="bg2"/>
                </a:solidFill>
              </a:rPr>
              <a:pPr eaLnBrk="1" hangingPunct="1"/>
              <a:t>3</a:t>
            </a:fld>
            <a:endParaRPr lang="it-IT" sz="800" dirty="0">
              <a:solidFill>
                <a:schemeClr val="bg2"/>
              </a:solidFill>
            </a:endParaRPr>
          </a:p>
        </p:txBody>
      </p:sp>
      <p:sp>
        <p:nvSpPr>
          <p:cNvPr id="6147" name="Rectangle 2"/>
          <p:cNvSpPr>
            <a:spLocks noGrp="1" noChangeArrowheads="1"/>
          </p:cNvSpPr>
          <p:nvPr>
            <p:ph type="title" idx="4294967295"/>
          </p:nvPr>
        </p:nvSpPr>
        <p:spPr>
          <a:xfrm>
            <a:off x="2862263" y="227013"/>
            <a:ext cx="5321300" cy="862012"/>
          </a:xfrm>
        </p:spPr>
        <p:txBody>
          <a:bodyPr/>
          <a:lstStyle/>
          <a:p>
            <a:r>
              <a:rPr lang="en-GB" dirty="0" smtClean="0">
                <a:latin typeface="Verdana" pitchFamily="34" charset="0"/>
              </a:rPr>
              <a:t>Summary of Status</a:t>
            </a:r>
          </a:p>
        </p:txBody>
      </p:sp>
      <p:sp>
        <p:nvSpPr>
          <p:cNvPr id="6148" name="Rectangle 3"/>
          <p:cNvSpPr>
            <a:spLocks noGrp="1" noChangeArrowheads="1"/>
          </p:cNvSpPr>
          <p:nvPr>
            <p:ph type="body" idx="4294967295"/>
          </p:nvPr>
        </p:nvSpPr>
        <p:spPr>
          <a:xfrm>
            <a:off x="450850" y="1277938"/>
            <a:ext cx="9037638" cy="5360987"/>
          </a:xfrm>
        </p:spPr>
        <p:txBody>
          <a:bodyPr/>
          <a:lstStyle/>
          <a:p>
            <a:pPr>
              <a:lnSpc>
                <a:spcPct val="109000"/>
              </a:lnSpc>
            </a:pPr>
            <a:r>
              <a:rPr lang="en-US" b="1" u="sng" dirty="0" smtClean="0">
                <a:latin typeface="Verdana" pitchFamily="34" charset="0"/>
              </a:rPr>
              <a:t>Satellite</a:t>
            </a:r>
            <a:r>
              <a:rPr lang="en-US" b="1" dirty="0" smtClean="0">
                <a:latin typeface="Verdana" pitchFamily="34" charset="0"/>
              </a:rPr>
              <a:t>: Ready for FM integration except the Aladin instrument and one panel of the platform where the In-Situ Cleaning System will be installed. </a:t>
            </a:r>
          </a:p>
          <a:p>
            <a:pPr>
              <a:lnSpc>
                <a:spcPct val="109000"/>
              </a:lnSpc>
            </a:pPr>
            <a:r>
              <a:rPr lang="en-US" b="1" u="sng" dirty="0" smtClean="0">
                <a:latin typeface="Verdana" pitchFamily="34" charset="0"/>
              </a:rPr>
              <a:t>Platform</a:t>
            </a:r>
            <a:r>
              <a:rPr lang="en-US" b="1" dirty="0" smtClean="0">
                <a:latin typeface="Verdana" pitchFamily="34" charset="0"/>
              </a:rPr>
              <a:t>: Central software is being updated to support the ICS and continuous mode operation of </a:t>
            </a:r>
            <a:r>
              <a:rPr lang="en-US" b="1" dirty="0" err="1" smtClean="0">
                <a:latin typeface="Verdana" pitchFamily="34" charset="0"/>
              </a:rPr>
              <a:t>Aladin</a:t>
            </a:r>
            <a:r>
              <a:rPr lang="en-US" b="1" dirty="0" smtClean="0">
                <a:latin typeface="Verdana" pitchFamily="34" charset="0"/>
              </a:rPr>
              <a:t>. Now delivered and under test on satellite test bench.</a:t>
            </a:r>
          </a:p>
          <a:p>
            <a:pPr>
              <a:lnSpc>
                <a:spcPct val="109000"/>
              </a:lnSpc>
            </a:pPr>
            <a:r>
              <a:rPr lang="en-US" b="1" u="sng" dirty="0" smtClean="0">
                <a:latin typeface="Verdana" pitchFamily="34" charset="0"/>
              </a:rPr>
              <a:t>Aladin instrument</a:t>
            </a:r>
            <a:r>
              <a:rPr lang="en-US" b="1" dirty="0" smtClean="0">
                <a:latin typeface="Verdana" pitchFamily="34" charset="0"/>
              </a:rPr>
              <a:t>: Work is ongoing on with the Transmit Laser Assembly (TXA) and integration of the sealed Transmit &amp; Receive Optics (TRO). All three instrument electronic types (ACDM, DEU and TLE) have completed upgrade to support continuous mode operation. One of three laser electronics still to be completed. </a:t>
            </a:r>
          </a:p>
          <a:p>
            <a:pPr>
              <a:lnSpc>
                <a:spcPct val="109000"/>
              </a:lnSpc>
            </a:pPr>
            <a:r>
              <a:rPr lang="en-US" b="1" u="sng" dirty="0" smtClean="0">
                <a:latin typeface="Verdana" pitchFamily="34" charset="0"/>
              </a:rPr>
              <a:t>Ground Segment</a:t>
            </a:r>
            <a:r>
              <a:rPr lang="en-US" b="1" dirty="0" smtClean="0">
                <a:latin typeface="Verdana" pitchFamily="34" charset="0"/>
              </a:rPr>
              <a:t>: FOS (ESOC) and PGDS (ESRIN) developments completed and resources are kept in hibernation. End-to-end simulator, level 1B, 2A and 2B ground processors have been upgraded to support continuous mode operation.</a:t>
            </a:r>
            <a:endParaRPr lang="en-US" b="1" u="sng" dirty="0" smtClean="0">
              <a:latin typeface="Verdana" pitchFamily="34" charset="0"/>
            </a:endParaRPr>
          </a:p>
          <a:p>
            <a:pPr>
              <a:lnSpc>
                <a:spcPct val="109000"/>
              </a:lnSpc>
            </a:pPr>
            <a:r>
              <a:rPr lang="en-US" b="1" u="sng" dirty="0" smtClean="0">
                <a:latin typeface="Verdana" pitchFamily="34" charset="0"/>
              </a:rPr>
              <a:t>Launcher</a:t>
            </a:r>
            <a:r>
              <a:rPr lang="en-US" b="1" dirty="0" smtClean="0">
                <a:latin typeface="Verdana" pitchFamily="34" charset="0"/>
              </a:rPr>
              <a:t>: Preliminary Mission Analysis activities started for a baseline launch with VEGA (Verta2). Activities for a back-up opportunity on </a:t>
            </a:r>
            <a:r>
              <a:rPr lang="en-US" b="1" dirty="0" err="1" smtClean="0">
                <a:latin typeface="Verdana" pitchFamily="34" charset="0"/>
              </a:rPr>
              <a:t>Rockot</a:t>
            </a:r>
            <a:r>
              <a:rPr lang="en-US" b="1" dirty="0" smtClean="0">
                <a:latin typeface="Verdana" pitchFamily="34" charset="0"/>
              </a:rPr>
              <a:t> are on hold. VEGA qualification flight confirmed more severe shock environment requiring a shock test (VESTA) at satellite level and possibly delta-qualification unit level.</a:t>
            </a:r>
            <a:endParaRPr lang="en-GB" b="1" dirty="0" smtClean="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4</a:t>
            </a:fld>
            <a:endParaRPr lang="it-IT" sz="800" dirty="0">
              <a:solidFill>
                <a:schemeClr val="bg2"/>
              </a:solidFill>
            </a:endParaRPr>
          </a:p>
        </p:txBody>
      </p:sp>
      <p:sp>
        <p:nvSpPr>
          <p:cNvPr id="11267" name="Rectangle 3"/>
          <p:cNvSpPr>
            <a:spLocks noGrp="1" noChangeArrowheads="1"/>
          </p:cNvSpPr>
          <p:nvPr>
            <p:ph type="body" idx="4294967295"/>
          </p:nvPr>
        </p:nvSpPr>
        <p:spPr>
          <a:xfrm>
            <a:off x="355600" y="1373188"/>
            <a:ext cx="9239250" cy="5138737"/>
          </a:xfrm>
        </p:spPr>
        <p:txBody>
          <a:bodyPr/>
          <a:lstStyle/>
          <a:p>
            <a:pPr>
              <a:lnSpc>
                <a:spcPct val="109000"/>
              </a:lnSpc>
              <a:buFont typeface="Verdana" pitchFamily="34" charset="0"/>
              <a:buNone/>
              <a:defRPr/>
            </a:pPr>
            <a:r>
              <a:rPr lang="en-US" b="1" u="sng" dirty="0" smtClean="0">
                <a:latin typeface="Verdana" pitchFamily="34" charset="0"/>
              </a:rPr>
              <a:t>Transmit Laser Electronic (TLE):</a:t>
            </a:r>
          </a:p>
          <a:p>
            <a:pPr>
              <a:lnSpc>
                <a:spcPct val="109000"/>
              </a:lnSpc>
              <a:buFont typeface="Wingdings" pitchFamily="2" charset="2"/>
              <a:buChar char="Ø"/>
              <a:defRPr/>
            </a:pPr>
            <a:r>
              <a:rPr lang="en-US" b="1" dirty="0" smtClean="0">
                <a:latin typeface="Verdana" pitchFamily="34" charset="0"/>
              </a:rPr>
              <a:t>1</a:t>
            </a:r>
            <a:r>
              <a:rPr lang="en-US" b="1" baseline="30000" dirty="0" smtClean="0">
                <a:latin typeface="Verdana" pitchFamily="34" charset="0"/>
              </a:rPr>
              <a:t>st &amp;</a:t>
            </a:r>
            <a:r>
              <a:rPr lang="en-US" b="1" dirty="0" smtClean="0">
                <a:latin typeface="Verdana" pitchFamily="34" charset="0"/>
              </a:rPr>
              <a:t> 2</a:t>
            </a:r>
            <a:r>
              <a:rPr lang="en-US" b="1" baseline="30000" dirty="0" smtClean="0">
                <a:latin typeface="Verdana" pitchFamily="34" charset="0"/>
              </a:rPr>
              <a:t>nd</a:t>
            </a:r>
            <a:r>
              <a:rPr lang="en-US" b="1" dirty="0" smtClean="0">
                <a:latin typeface="Verdana" pitchFamily="34" charset="0"/>
              </a:rPr>
              <a:t> FMs re-qualified for continuous mode and ready for use;</a:t>
            </a:r>
          </a:p>
          <a:p>
            <a:pPr>
              <a:lnSpc>
                <a:spcPct val="109000"/>
              </a:lnSpc>
              <a:buFont typeface="Wingdings" pitchFamily="2" charset="2"/>
              <a:buChar char="Ø"/>
              <a:defRPr/>
            </a:pPr>
            <a:r>
              <a:rPr lang="en-US" b="1" dirty="0" smtClean="0">
                <a:latin typeface="Verdana" pitchFamily="34" charset="0"/>
              </a:rPr>
              <a:t>3</a:t>
            </a:r>
            <a:r>
              <a:rPr lang="en-US" b="1" baseline="30000" dirty="0" smtClean="0">
                <a:latin typeface="Verdana" pitchFamily="34" charset="0"/>
              </a:rPr>
              <a:t>rd</a:t>
            </a:r>
            <a:r>
              <a:rPr lang="en-US" b="1" dirty="0" smtClean="0">
                <a:latin typeface="Verdana" pitchFamily="34" charset="0"/>
              </a:rPr>
              <a:t> FM, anomaly discovered related to one of the amplifier drivers;</a:t>
            </a:r>
          </a:p>
          <a:p>
            <a:pPr marL="0" indent="0">
              <a:lnSpc>
                <a:spcPct val="109000"/>
              </a:lnSpc>
              <a:buFont typeface="Verdana" pitchFamily="34" charset="0"/>
              <a:buNone/>
              <a:defRPr/>
            </a:pPr>
            <a:endParaRPr lang="en-US" sz="800" b="1" dirty="0">
              <a:latin typeface="Verdana" pitchFamily="34" charset="0"/>
            </a:endParaRPr>
          </a:p>
          <a:p>
            <a:pPr marL="0" indent="0">
              <a:lnSpc>
                <a:spcPct val="109000"/>
              </a:lnSpc>
              <a:buFont typeface="Verdana" pitchFamily="34" charset="0"/>
              <a:buNone/>
              <a:defRPr/>
            </a:pPr>
            <a:r>
              <a:rPr lang="en-US" b="1" u="sng" dirty="0" smtClean="0">
                <a:latin typeface="Verdana" pitchFamily="34" charset="0"/>
              </a:rPr>
              <a:t>Power Laser Head (PLH):</a:t>
            </a:r>
          </a:p>
          <a:p>
            <a:pPr>
              <a:lnSpc>
                <a:spcPct val="109000"/>
              </a:lnSpc>
              <a:buFont typeface="Wingdings" pitchFamily="2" charset="2"/>
              <a:buChar char="Ø"/>
              <a:defRPr/>
            </a:pPr>
            <a:r>
              <a:rPr lang="en-US" b="1" dirty="0" smtClean="0">
                <a:latin typeface="Verdana" pitchFamily="34" charset="0"/>
              </a:rPr>
              <a:t>FM-A: completed endurance tests in vacuum, inspected, characterized for +/-1G and used for fluence reduction verification;</a:t>
            </a:r>
          </a:p>
          <a:p>
            <a:pPr>
              <a:lnSpc>
                <a:spcPct val="109000"/>
              </a:lnSpc>
              <a:buFont typeface="Wingdings" pitchFamily="2" charset="2"/>
              <a:buChar char="Ø"/>
              <a:defRPr/>
            </a:pPr>
            <a:r>
              <a:rPr lang="en-US" b="1" dirty="0" smtClean="0">
                <a:latin typeface="Verdana" pitchFamily="34" charset="0"/>
              </a:rPr>
              <a:t>FM-B: integration restarted after both optical amplifiers been de-integrated, repaired and re-integrated;</a:t>
            </a:r>
          </a:p>
          <a:p>
            <a:pPr marL="0" indent="0">
              <a:lnSpc>
                <a:spcPct val="109000"/>
              </a:lnSpc>
              <a:buFont typeface="Verdana" pitchFamily="34" charset="0"/>
              <a:buNone/>
              <a:defRPr/>
            </a:pPr>
            <a:endParaRPr lang="en-US" sz="800" b="1" dirty="0" smtClean="0">
              <a:latin typeface="Verdana" pitchFamily="34" charset="0"/>
            </a:endParaRPr>
          </a:p>
          <a:p>
            <a:pPr marL="0" indent="0">
              <a:lnSpc>
                <a:spcPct val="109000"/>
              </a:lnSpc>
              <a:buFont typeface="Verdana" pitchFamily="34" charset="0"/>
              <a:buNone/>
              <a:defRPr/>
            </a:pPr>
            <a:r>
              <a:rPr lang="en-US" b="1" u="sng" dirty="0" smtClean="0">
                <a:latin typeface="Verdana" pitchFamily="34" charset="0"/>
              </a:rPr>
              <a:t>UV Optics:</a:t>
            </a:r>
          </a:p>
          <a:p>
            <a:pPr>
              <a:lnSpc>
                <a:spcPct val="109000"/>
              </a:lnSpc>
              <a:buFont typeface="Wingdings" pitchFamily="2" charset="2"/>
              <a:buChar char="Ø"/>
              <a:defRPr/>
            </a:pPr>
            <a:r>
              <a:rPr lang="en-US" b="1" dirty="0" smtClean="0">
                <a:latin typeface="Verdana" pitchFamily="34" charset="0"/>
              </a:rPr>
              <a:t>Anti Reflective coatings from Laseroptik (AR4) found to have inadequate LIDT by refined screening technique recently in use at DLR. Alternative AR coating processes have not led to improvements, see more details later.</a:t>
            </a:r>
          </a:p>
          <a:p>
            <a:pPr>
              <a:lnSpc>
                <a:spcPct val="109000"/>
              </a:lnSpc>
              <a:buFont typeface="Wingdings" pitchFamily="2" charset="2"/>
              <a:buChar char="Ø"/>
              <a:defRPr/>
            </a:pPr>
            <a:r>
              <a:rPr lang="en-US" b="1" dirty="0" smtClean="0">
                <a:latin typeface="Verdana" pitchFamily="34" charset="0"/>
              </a:rPr>
              <a:t>Effect of small imperfection spots on LIDT for High Reflective and Dichroic coatings from Laseroptik (HR4) are being investigated by test in ESTEC laser laboratory and DLR, see more details later.</a:t>
            </a:r>
          </a:p>
          <a:p>
            <a:pPr>
              <a:lnSpc>
                <a:spcPct val="109000"/>
              </a:lnSpc>
              <a:defRPr/>
            </a:pPr>
            <a:endParaRPr lang="en-US" b="1" dirty="0" smtClean="0">
              <a:latin typeface="Verdana" pitchFamily="34" charset="0"/>
            </a:endParaRPr>
          </a:p>
        </p:txBody>
      </p:sp>
      <p:sp>
        <p:nvSpPr>
          <p:cNvPr id="7172" name="Rectangle 2"/>
          <p:cNvSpPr>
            <a:spLocks noChangeArrowheads="1"/>
          </p:cNvSpPr>
          <p:nvPr/>
        </p:nvSpPr>
        <p:spPr bwMode="auto">
          <a:xfrm>
            <a:off x="2624138" y="300038"/>
            <a:ext cx="43100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2200" b="1">
                <a:solidFill>
                  <a:schemeClr val="bg1"/>
                </a:solidFill>
              </a:rPr>
              <a:t>Laser Transmitter</a:t>
            </a:r>
          </a:p>
          <a:p>
            <a:pPr eaLnBrk="0" hangingPunct="0"/>
            <a:r>
              <a:rPr lang="en-GB" sz="2200" b="1">
                <a:solidFill>
                  <a:schemeClr val="bg1"/>
                </a:solidFill>
              </a:rPr>
              <a:t>Development Status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063" y="1557338"/>
            <a:ext cx="9259887" cy="2738437"/>
          </a:xfrm>
          <a:prstGeom prst="rect">
            <a:avLst/>
          </a:prstGeom>
        </p:spPr>
        <p:txBody>
          <a:bodyPr>
            <a:spAutoFit/>
          </a:bodyPr>
          <a:lstStyle/>
          <a:p>
            <a:pPr>
              <a:defRPr/>
            </a:pPr>
            <a:r>
              <a:rPr lang="en-GB" i="1" dirty="0">
                <a:solidFill>
                  <a:schemeClr val="bg2"/>
                </a:solidFill>
              </a:rPr>
              <a:t>To demonstrate that the </a:t>
            </a:r>
            <a:r>
              <a:rPr lang="en-GB" i="1" dirty="0" err="1">
                <a:solidFill>
                  <a:schemeClr val="bg2"/>
                </a:solidFill>
              </a:rPr>
              <a:t>TxA</a:t>
            </a:r>
            <a:r>
              <a:rPr lang="en-GB" i="1" dirty="0">
                <a:solidFill>
                  <a:schemeClr val="bg2"/>
                </a:solidFill>
              </a:rPr>
              <a:t> performances remain stable/controllable over 5 weeks of operation in near vacuum</a:t>
            </a:r>
            <a:r>
              <a:rPr lang="en-GB" dirty="0">
                <a:solidFill>
                  <a:schemeClr val="bg2"/>
                </a:solidFill>
              </a:rPr>
              <a:t>. </a:t>
            </a:r>
          </a:p>
          <a:p>
            <a:pPr lvl="1">
              <a:defRPr/>
            </a:pPr>
            <a:r>
              <a:rPr lang="en-GB" sz="1800" dirty="0">
                <a:solidFill>
                  <a:schemeClr val="bg2"/>
                </a:solidFill>
              </a:rPr>
              <a:t>The test focused on three main aspects of the PLH instability: </a:t>
            </a:r>
          </a:p>
          <a:p>
            <a:pPr marL="800100" lvl="1" indent="-342900">
              <a:buFont typeface="+mj-lt"/>
              <a:buAutoNum type="arabicPeriod"/>
              <a:defRPr/>
            </a:pPr>
            <a:r>
              <a:rPr lang="en-GB" sz="1800" dirty="0">
                <a:solidFill>
                  <a:schemeClr val="bg2"/>
                </a:solidFill>
              </a:rPr>
              <a:t>UV output energy</a:t>
            </a:r>
          </a:p>
          <a:p>
            <a:pPr marL="800100" lvl="1" indent="-342900">
              <a:buFont typeface="+mj-lt"/>
              <a:buAutoNum type="arabicPeriod"/>
              <a:defRPr/>
            </a:pPr>
            <a:r>
              <a:rPr lang="en-GB" sz="1800" dirty="0">
                <a:solidFill>
                  <a:schemeClr val="bg2"/>
                </a:solidFill>
              </a:rPr>
              <a:t>Optical evolution of the MO and amplified beams</a:t>
            </a:r>
          </a:p>
          <a:p>
            <a:pPr marL="800100" lvl="1" indent="-342900">
              <a:buFont typeface="+mj-lt"/>
              <a:buAutoNum type="arabicPeriod"/>
              <a:defRPr/>
            </a:pPr>
            <a:r>
              <a:rPr lang="en-GB" sz="1800" dirty="0">
                <a:solidFill>
                  <a:schemeClr val="bg2"/>
                </a:solidFill>
              </a:rPr>
              <a:t>Laser Induced Contamination </a:t>
            </a:r>
          </a:p>
          <a:p>
            <a:pPr>
              <a:defRPr/>
            </a:pPr>
            <a:endParaRPr lang="en-GB" dirty="0">
              <a:solidFill>
                <a:schemeClr val="bg2"/>
              </a:solidFill>
            </a:endParaRPr>
          </a:p>
          <a:p>
            <a:pPr>
              <a:defRPr/>
            </a:pPr>
            <a:r>
              <a:rPr lang="en-GB" i="1" dirty="0">
                <a:solidFill>
                  <a:schemeClr val="bg2"/>
                </a:solidFill>
              </a:rPr>
              <a:t>To demonstrate compensation “procedures” over the instrument lifetime. </a:t>
            </a:r>
          </a:p>
        </p:txBody>
      </p:sp>
      <p:sp>
        <p:nvSpPr>
          <p:cNvPr id="8195" name="Rectangle 2"/>
          <p:cNvSpPr>
            <a:spLocks noChangeArrowheads="1"/>
          </p:cNvSpPr>
          <p:nvPr/>
        </p:nvSpPr>
        <p:spPr bwMode="auto">
          <a:xfrm>
            <a:off x="2436813" y="300038"/>
            <a:ext cx="56245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2200" b="1">
                <a:solidFill>
                  <a:schemeClr val="bg1"/>
                </a:solidFill>
              </a:rPr>
              <a:t>FM-A Endurance Test in Vacuum:</a:t>
            </a:r>
          </a:p>
          <a:p>
            <a:pPr algn="ctr" eaLnBrk="0" hangingPunct="0"/>
            <a:r>
              <a:rPr lang="en-US" sz="2200" b="1">
                <a:solidFill>
                  <a:schemeClr val="bg1"/>
                </a:solidFill>
              </a:rPr>
              <a:t>Objectives</a:t>
            </a:r>
            <a:endParaRPr lang="en-GB" sz="2200" b="1">
              <a:solidFill>
                <a:schemeClr val="bg1"/>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5</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395413"/>
            <a:ext cx="8999538"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ChangeArrowheads="1"/>
          </p:cNvSpPr>
          <p:nvPr/>
        </p:nvSpPr>
        <p:spPr bwMode="auto">
          <a:xfrm>
            <a:off x="2624138" y="300038"/>
            <a:ext cx="56229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2200" b="1">
                <a:solidFill>
                  <a:schemeClr val="bg1"/>
                </a:solidFill>
              </a:rPr>
              <a:t>FM-A Endurance Test in Vacuum:</a:t>
            </a:r>
          </a:p>
          <a:p>
            <a:pPr algn="ctr" eaLnBrk="0" hangingPunct="0"/>
            <a:r>
              <a:rPr lang="en-US" sz="2200" b="1">
                <a:solidFill>
                  <a:schemeClr val="bg1"/>
                </a:solidFill>
              </a:rPr>
              <a:t>UV energy evolution</a:t>
            </a:r>
            <a:endParaRPr lang="en-GB" sz="2200" b="1">
              <a:solidFill>
                <a:schemeClr val="bg1"/>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6</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413" y="1355128"/>
            <a:ext cx="9151937" cy="5016758"/>
          </a:xfrm>
          <a:prstGeom prst="rect">
            <a:avLst/>
          </a:prstGeom>
        </p:spPr>
        <p:txBody>
          <a:bodyPr>
            <a:spAutoFit/>
          </a:bodyPr>
          <a:lstStyle/>
          <a:p>
            <a:pPr>
              <a:buClr>
                <a:srgbClr val="00FF00"/>
              </a:buClr>
              <a:defRPr/>
            </a:pPr>
            <a:r>
              <a:rPr lang="en-US" dirty="0"/>
              <a:t>Most objectives fully reached:</a:t>
            </a:r>
            <a:endParaRPr lang="en-GB" dirty="0"/>
          </a:p>
          <a:p>
            <a:pPr marL="342900" indent="-342900">
              <a:buClr>
                <a:srgbClr val="00FF00"/>
              </a:buClr>
              <a:buFont typeface="Wingdings" pitchFamily="2" charset="2"/>
              <a:buChar char="ü"/>
              <a:defRPr/>
            </a:pPr>
            <a:r>
              <a:rPr lang="en-GB" dirty="0"/>
              <a:t>Laser Induced Contamination: has not been detected, oxygen partial pressure works fine</a:t>
            </a:r>
          </a:p>
          <a:p>
            <a:pPr marL="342900" indent="-342900">
              <a:buClr>
                <a:srgbClr val="00FF00"/>
              </a:buClr>
              <a:buFont typeface="Wingdings" pitchFamily="2" charset="2"/>
              <a:buChar char="ü"/>
              <a:defRPr/>
            </a:pPr>
            <a:r>
              <a:rPr lang="en-GB" dirty="0"/>
              <a:t>Beam stability in vacuum: very good results on vertical pointing (the most critical), good results on horizontal pointing (stabilization reached after 20 days) </a:t>
            </a:r>
          </a:p>
          <a:p>
            <a:pPr marL="342900" indent="-342900">
              <a:buClr>
                <a:srgbClr val="00FF00"/>
              </a:buClr>
              <a:buFont typeface="Wingdings" pitchFamily="2" charset="2"/>
              <a:buChar char="ü"/>
              <a:defRPr/>
            </a:pPr>
            <a:r>
              <a:rPr lang="en-GB" dirty="0"/>
              <a:t>The root cause of the UV energy reduction experienced in all previous vacuum test  has been identified as divergence variation at the output of the amplifier section</a:t>
            </a:r>
            <a:r>
              <a:rPr lang="en-GB" dirty="0">
                <a:solidFill>
                  <a:srgbClr val="FF0000"/>
                </a:solidFill>
              </a:rPr>
              <a:t> </a:t>
            </a:r>
            <a:endParaRPr lang="en-GB" dirty="0"/>
          </a:p>
          <a:p>
            <a:pPr marL="342900" indent="-342900">
              <a:buClr>
                <a:srgbClr val="00FF00"/>
              </a:buClr>
              <a:buFont typeface="Wingdings" pitchFamily="2" charset="2"/>
              <a:buChar char="ü"/>
              <a:defRPr/>
            </a:pPr>
            <a:r>
              <a:rPr lang="en-GB" dirty="0" smtClean="0"/>
              <a:t>Laser output energy </a:t>
            </a:r>
            <a:r>
              <a:rPr lang="en-GB" dirty="0"/>
              <a:t>can be </a:t>
            </a:r>
            <a:r>
              <a:rPr lang="en-GB" dirty="0" smtClean="0"/>
              <a:t>controlled: </a:t>
            </a:r>
            <a:r>
              <a:rPr lang="en-GB" dirty="0"/>
              <a:t>procedure demonstrated by acting on the heating currents of the amplifiers </a:t>
            </a:r>
            <a:endParaRPr lang="en-GB" dirty="0" smtClean="0"/>
          </a:p>
          <a:p>
            <a:pPr>
              <a:defRPr/>
            </a:pPr>
            <a:endParaRPr lang="en-GB" b="1" dirty="0"/>
          </a:p>
          <a:p>
            <a:pPr>
              <a:defRPr/>
            </a:pPr>
            <a:r>
              <a:rPr lang="en-GB" dirty="0"/>
              <a:t>Three major Non-Conformance </a:t>
            </a:r>
            <a:r>
              <a:rPr lang="en-GB" dirty="0" smtClean="0"/>
              <a:t>investigations </a:t>
            </a:r>
            <a:r>
              <a:rPr lang="en-GB" dirty="0"/>
              <a:t>are </a:t>
            </a:r>
            <a:r>
              <a:rPr lang="en-GB" dirty="0" smtClean="0"/>
              <a:t>running:</a:t>
            </a:r>
            <a:endParaRPr lang="en-GB" dirty="0"/>
          </a:p>
          <a:p>
            <a:pPr marL="342900" indent="-342900">
              <a:buClr>
                <a:srgbClr val="FF0000"/>
              </a:buClr>
              <a:buFont typeface="Wingdings" pitchFamily="2" charset="2"/>
              <a:buChar char="Ø"/>
              <a:defRPr/>
            </a:pPr>
            <a:r>
              <a:rPr lang="en-GB" dirty="0"/>
              <a:t>Master oscillator bi-state characteristics</a:t>
            </a:r>
          </a:p>
          <a:p>
            <a:pPr marL="342900" indent="-342900">
              <a:buClr>
                <a:srgbClr val="FF0000"/>
              </a:buClr>
              <a:buFont typeface="Wingdings" pitchFamily="2" charset="2"/>
              <a:buChar char="Ø"/>
              <a:defRPr/>
            </a:pPr>
            <a:r>
              <a:rPr lang="en-US" dirty="0"/>
              <a:t>Amplifier temperature stabilization time (weeks or months)</a:t>
            </a:r>
          </a:p>
          <a:p>
            <a:pPr marL="342900" indent="-342900">
              <a:buClr>
                <a:srgbClr val="FF0000"/>
              </a:buClr>
              <a:buFont typeface="Wingdings" pitchFamily="2" charset="2"/>
              <a:buChar char="Ø"/>
              <a:defRPr/>
            </a:pPr>
            <a:r>
              <a:rPr lang="en-US" dirty="0"/>
              <a:t>UV optic damages</a:t>
            </a:r>
            <a:endParaRPr lang="en-GB" dirty="0"/>
          </a:p>
        </p:txBody>
      </p:sp>
      <p:sp>
        <p:nvSpPr>
          <p:cNvPr id="10243" name="Rectangle 2"/>
          <p:cNvSpPr>
            <a:spLocks noChangeArrowheads="1"/>
          </p:cNvSpPr>
          <p:nvPr/>
        </p:nvSpPr>
        <p:spPr bwMode="auto">
          <a:xfrm>
            <a:off x="2624138" y="300038"/>
            <a:ext cx="56229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2200" b="1">
                <a:solidFill>
                  <a:schemeClr val="bg1"/>
                </a:solidFill>
              </a:rPr>
              <a:t>FM-A Endurance Test in Vacuum:</a:t>
            </a:r>
          </a:p>
          <a:p>
            <a:pPr algn="ctr" eaLnBrk="0" hangingPunct="0"/>
            <a:r>
              <a:rPr lang="en-US" sz="2200" b="1">
                <a:solidFill>
                  <a:schemeClr val="bg1"/>
                </a:solidFill>
              </a:rPr>
              <a:t>Conclusions</a:t>
            </a:r>
            <a:endParaRPr lang="en-GB" sz="2200" b="1">
              <a:solidFill>
                <a:schemeClr val="bg1"/>
              </a:solidFill>
            </a:endParaRPr>
          </a:p>
        </p:txBody>
      </p:sp>
      <p:sp>
        <p:nvSpPr>
          <p:cNvPr id="4"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7</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1338263"/>
            <a:ext cx="7031037"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rot="21108961">
            <a:off x="6278563" y="3616325"/>
            <a:ext cx="434975" cy="157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rot="2320432">
            <a:off x="4011613" y="4473575"/>
            <a:ext cx="1350962" cy="868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Rectangle 2"/>
          <p:cNvSpPr>
            <a:spLocks noChangeArrowheads="1"/>
          </p:cNvSpPr>
          <p:nvPr/>
        </p:nvSpPr>
        <p:spPr bwMode="auto">
          <a:xfrm>
            <a:off x="2624138" y="300038"/>
            <a:ext cx="43100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2200" b="1">
                <a:solidFill>
                  <a:schemeClr val="bg1"/>
                </a:solidFill>
              </a:rPr>
              <a:t>UV Optics Damages</a:t>
            </a:r>
          </a:p>
        </p:txBody>
      </p:sp>
      <p:sp>
        <p:nvSpPr>
          <p:cNvPr id="8"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8</a:t>
            </a:fld>
            <a:endParaRPr lang="it-IT" sz="800"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860550" y="4776788"/>
            <a:ext cx="847725" cy="258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2" name="Rectangle 2"/>
          <p:cNvSpPr>
            <a:spLocks noChangeArrowheads="1"/>
          </p:cNvSpPr>
          <p:nvPr/>
        </p:nvSpPr>
        <p:spPr bwMode="auto">
          <a:xfrm>
            <a:off x="2624138" y="300038"/>
            <a:ext cx="43100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2200" b="1">
                <a:solidFill>
                  <a:schemeClr val="bg1"/>
                </a:solidFill>
              </a:rPr>
              <a:t>UV Optics Damages</a:t>
            </a:r>
          </a:p>
        </p:txBody>
      </p:sp>
      <p:grpSp>
        <p:nvGrpSpPr>
          <p:cNvPr id="12" name="Group 11"/>
          <p:cNvGrpSpPr/>
          <p:nvPr/>
        </p:nvGrpSpPr>
        <p:grpSpPr>
          <a:xfrm>
            <a:off x="619125" y="1335895"/>
            <a:ext cx="7664450" cy="5110163"/>
            <a:chOff x="619125" y="1403350"/>
            <a:chExt cx="7664450" cy="5110163"/>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403350"/>
              <a:ext cx="766445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30780" y="5681272"/>
              <a:ext cx="689548" cy="434715"/>
            </a:xfrm>
            <a:prstGeom prst="rect">
              <a:avLst/>
            </a:prstGeom>
            <a:ln w="12700">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00" b="1" dirty="0" smtClean="0">
                  <a:solidFill>
                    <a:schemeClr val="tx1">
                      <a:lumMod val="85000"/>
                      <a:lumOff val="15000"/>
                    </a:schemeClr>
                  </a:solidFill>
                </a:rPr>
                <a:t>SHG</a:t>
              </a:r>
              <a:endParaRPr lang="en-GB" sz="1300" b="1" dirty="0">
                <a:solidFill>
                  <a:schemeClr val="tx1">
                    <a:lumMod val="85000"/>
                    <a:lumOff val="15000"/>
                  </a:schemeClr>
                </a:solidFill>
              </a:endParaRPr>
            </a:p>
          </p:txBody>
        </p:sp>
        <p:cxnSp>
          <p:nvCxnSpPr>
            <p:cNvPr id="4" name="Straight Connector 3"/>
            <p:cNvCxnSpPr/>
            <p:nvPr/>
          </p:nvCxnSpPr>
          <p:spPr>
            <a:xfrm flipV="1">
              <a:off x="6775554" y="6108492"/>
              <a:ext cx="0" cy="2698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30516" y="5486457"/>
              <a:ext cx="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728080" y="5486457"/>
              <a:ext cx="0" cy="18000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830516" y="2953062"/>
              <a:ext cx="0" cy="2082488"/>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85481" y="2955562"/>
              <a:ext cx="0" cy="2082488"/>
            </a:xfrm>
            <a:prstGeom prst="line">
              <a:avLst/>
            </a:prstGeom>
            <a:ln w="127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rot="1721147">
            <a:off x="3689244" y="2659182"/>
            <a:ext cx="3866410" cy="1935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rot="1140696">
            <a:off x="2437792" y="4358929"/>
            <a:ext cx="2659520" cy="1338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190938" y="4806768"/>
            <a:ext cx="1161737" cy="357343"/>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rot="5400000">
            <a:off x="1861193" y="2508245"/>
            <a:ext cx="2523147" cy="1229609"/>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175815" y="5706179"/>
            <a:ext cx="1333070" cy="35734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28898" y="5691189"/>
            <a:ext cx="1333070" cy="35734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462363" y="4670773"/>
            <a:ext cx="1333070" cy="357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8"/>
          <p:cNvSpPr txBox="1">
            <a:spLocks noGrp="1" noChangeArrowheads="1"/>
          </p:cNvSpPr>
          <p:nvPr/>
        </p:nvSpPr>
        <p:spPr bwMode="auto">
          <a:xfrm>
            <a:off x="231775" y="6388100"/>
            <a:ext cx="5743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it-IT" sz="800" dirty="0">
                <a:solidFill>
                  <a:schemeClr val="bg2"/>
                </a:solidFill>
              </a:rPr>
              <a:t>Page </a:t>
            </a:r>
            <a:fld id="{0975C864-80FF-4AF9-AA19-D98B7FABDE5F}" type="slidenum">
              <a:rPr lang="it-IT" sz="800">
                <a:solidFill>
                  <a:schemeClr val="bg2"/>
                </a:solidFill>
              </a:rPr>
              <a:pPr eaLnBrk="1" hangingPunct="1"/>
              <a:t>9</a:t>
            </a:fld>
            <a:endParaRPr lang="it-IT" sz="8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5" grpId="0" animBg="1"/>
      <p:bldP spid="15" grpId="0" animBg="1"/>
      <p:bldP spid="16" grpId="0" animBg="1"/>
      <p:bldP spid="17" grpId="0" animBg="1"/>
      <p:bldP spid="18" grpId="0" animBg="1"/>
    </p:bldLst>
  </p:timing>
</p:sld>
</file>

<file path=ppt/theme/theme1.xml><?xml version="1.0" encoding="utf-8"?>
<a:theme xmlns:a="http://schemas.openxmlformats.org/drawingml/2006/main" name="2_Custom Design">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Custom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Custom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1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1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1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1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70</TotalTime>
  <Words>1490</Words>
  <Application>Microsoft Office PowerPoint</Application>
  <PresentationFormat>Format A4 (210 x 297 mm)</PresentationFormat>
  <Paragraphs>236</Paragraphs>
  <Slides>22</Slides>
  <Notes>8</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2_Custom Design</vt:lpstr>
      <vt:lpstr>3_Default Design</vt:lpstr>
      <vt:lpstr>Présentation PowerPoint</vt:lpstr>
      <vt:lpstr>Satellite Items under Development</vt:lpstr>
      <vt:lpstr>Summary of Status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Random Error Predictions (BoL)</vt:lpstr>
      <vt:lpstr>Random Error Predictions (EoL)</vt:lpstr>
      <vt:lpstr>Conclusions</vt:lpstr>
    </vt:vector>
  </TitlesOfParts>
  <Company>IconMedialab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creator>Anders Elfving</dc:creator>
  <cp:lastModifiedBy>ALAIN</cp:lastModifiedBy>
  <cp:revision>439</cp:revision>
  <cp:lastPrinted>2012-09-05T10:10:21Z</cp:lastPrinted>
  <dcterms:created xsi:type="dcterms:W3CDTF">2007-10-19T13:11:49Z</dcterms:created>
  <dcterms:modified xsi:type="dcterms:W3CDTF">2012-10-16T00:49:35Z</dcterms:modified>
</cp:coreProperties>
</file>